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462" r:id="rId3"/>
    <p:sldId id="463" r:id="rId4"/>
    <p:sldId id="391" r:id="rId5"/>
    <p:sldId id="464" r:id="rId6"/>
    <p:sldId id="465" r:id="rId7"/>
    <p:sldId id="392" r:id="rId8"/>
    <p:sldId id="459" r:id="rId9"/>
    <p:sldId id="411" r:id="rId10"/>
    <p:sldId id="412" r:id="rId11"/>
    <p:sldId id="415" r:id="rId12"/>
    <p:sldId id="460" r:id="rId13"/>
    <p:sldId id="416" r:id="rId14"/>
    <p:sldId id="417" r:id="rId15"/>
    <p:sldId id="418" r:id="rId16"/>
    <p:sldId id="419" r:id="rId17"/>
    <p:sldId id="420" r:id="rId18"/>
    <p:sldId id="421" r:id="rId19"/>
    <p:sldId id="422" r:id="rId20"/>
    <p:sldId id="423" r:id="rId21"/>
    <p:sldId id="424" r:id="rId22"/>
    <p:sldId id="425" r:id="rId23"/>
    <p:sldId id="428" r:id="rId24"/>
    <p:sldId id="437" r:id="rId25"/>
    <p:sldId id="441" r:id="rId26"/>
    <p:sldId id="442" r:id="rId27"/>
    <p:sldId id="443" r:id="rId28"/>
    <p:sldId id="444" r:id="rId29"/>
    <p:sldId id="445" r:id="rId30"/>
    <p:sldId id="429" r:id="rId31"/>
    <p:sldId id="458" r:id="rId32"/>
  </p:sldIdLst>
  <p:sldSz cx="9144000" cy="6858000" type="screen4x3"/>
  <p:notesSz cx="6667500" cy="9801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910" autoAdjust="0"/>
  </p:normalViewPr>
  <p:slideViewPr>
    <p:cSldViewPr>
      <p:cViewPr varScale="1">
        <p:scale>
          <a:sx n="76" d="100"/>
          <a:sy n="76" d="100"/>
        </p:scale>
        <p:origin x="-139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ata\RJ\RJ116\RJ1168\RJ116807_Great%20Basin%20Gold%20--%20Pulse%20Measurement\03_Pulse%20Measurement\05_Presentations\03_Revision%20for%2021%20July%20for%201%20hour\Scenarios%20Spreadsheet\Scenarios%20v%2012_008.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3.2444991251093652E-2"/>
          <c:y val="0.13666083406240936"/>
          <c:w val="0.57923151793525807"/>
          <c:h val="0.77714129483814742"/>
        </c:manualLayout>
      </c:layout>
      <c:pie3DChart>
        <c:varyColors val="1"/>
        <c:ser>
          <c:idx val="0"/>
          <c:order val="0"/>
          <c:tx>
            <c:strRef>
              <c:f>Sheet1!$B$1</c:f>
              <c:strCache>
                <c:ptCount val="1"/>
                <c:pt idx="0">
                  <c:v>Factors causing failure</c:v>
                </c:pt>
              </c:strCache>
            </c:strRef>
          </c:tx>
          <c:explosion val="25"/>
          <c:dLbls>
            <c:showLegendKey val="0"/>
            <c:showVal val="1"/>
            <c:showCatName val="0"/>
            <c:showSerName val="0"/>
            <c:showPercent val="0"/>
            <c:showBubbleSize val="0"/>
            <c:showLeaderLines val="1"/>
          </c:dLbls>
          <c:cat>
            <c:strRef>
              <c:f>Sheet1!$A$2:$A$8</c:f>
              <c:strCache>
                <c:ptCount val="7"/>
                <c:pt idx="0">
                  <c:v>1. Mythology, hype &amp; tradition -- 30%</c:v>
                </c:pt>
                <c:pt idx="1">
                  <c:v>2. Executive custody, governance, policies -- 19%</c:v>
                </c:pt>
                <c:pt idx="2">
                  <c:v>3. Strategic architecture, alignment, etc -- 16%</c:v>
                </c:pt>
                <c:pt idx="3">
                  <c:v>4. Data engineering and configuration -- 14%</c:v>
                </c:pt>
                <c:pt idx="4">
                  <c:v>5. Soft issues and change impacts -- 12%</c:v>
                </c:pt>
                <c:pt idx="5">
                  <c:v>6. Engineering approach -- 6%</c:v>
                </c:pt>
                <c:pt idx="6">
                  <c:v>7. Technology issues -- 3%</c:v>
                </c:pt>
              </c:strCache>
            </c:strRef>
          </c:cat>
          <c:val>
            <c:numRef>
              <c:f>Sheet1!$B$2:$B$8</c:f>
              <c:numCache>
                <c:formatCode>0%</c:formatCode>
                <c:ptCount val="7"/>
                <c:pt idx="0">
                  <c:v>0.30000000000000032</c:v>
                </c:pt>
                <c:pt idx="1">
                  <c:v>0.19</c:v>
                </c:pt>
                <c:pt idx="2">
                  <c:v>0.16</c:v>
                </c:pt>
                <c:pt idx="3">
                  <c:v>0.14000000000000001</c:v>
                </c:pt>
                <c:pt idx="4">
                  <c:v>0.12000000000000002</c:v>
                </c:pt>
                <c:pt idx="5">
                  <c:v>6.0000000000000032E-2</c:v>
                </c:pt>
                <c:pt idx="6">
                  <c:v>3.0000000000000002E-2</c:v>
                </c:pt>
              </c:numCache>
            </c:numRef>
          </c:val>
        </c:ser>
        <c:dLbls>
          <c:showLegendKey val="0"/>
          <c:showVal val="0"/>
          <c:showCatName val="0"/>
          <c:showSerName val="0"/>
          <c:showPercent val="0"/>
          <c:showBubbleSize val="0"/>
          <c:showLeaderLines val="1"/>
        </c:dLbls>
      </c:pie3DChart>
      <c:spPr>
        <a:noFill/>
        <a:ln w="25384">
          <a:noFill/>
        </a:ln>
      </c:spPr>
    </c:plotArea>
    <c:legend>
      <c:legendPos val="r"/>
      <c:layout>
        <c:manualLayout>
          <c:xMode val="edge"/>
          <c:yMode val="edge"/>
          <c:x val="0.59376883237189026"/>
          <c:y val="6.1910405267138292E-2"/>
          <c:w val="0.39789779218774168"/>
          <c:h val="0.93701232261221556"/>
        </c:manualLayout>
      </c:layout>
      <c:overlay val="0"/>
    </c:legend>
    <c:plotVisOnly val="1"/>
    <c:dispBlanksAs val="zero"/>
    <c:showDLblsOverMax val="0"/>
  </c:chart>
  <c:txPr>
    <a:bodyPr/>
    <a:lstStyle/>
    <a:p>
      <a:pPr>
        <a:defRPr sz="1799">
          <a:solidFill>
            <a:srgbClr val="002060"/>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427385892116234E-2"/>
          <c:y val="2.7210884353741478E-2"/>
          <c:w val="0.9076763485477175"/>
          <c:h val="0.84523809523809645"/>
        </c:manualLayout>
      </c:layout>
      <c:scatterChart>
        <c:scatterStyle val="smoothMarker"/>
        <c:varyColors val="0"/>
        <c:ser>
          <c:idx val="0"/>
          <c:order val="0"/>
          <c:tx>
            <c:strRef>
              <c:f>'Scenario Data'!$B$11</c:f>
              <c:strCache>
                <c:ptCount val="1"/>
                <c:pt idx="0">
                  <c:v>Scenario 1: Forecast Extrapolated</c:v>
                </c:pt>
              </c:strCache>
            </c:strRef>
          </c:tx>
          <c:spPr>
            <a:ln w="38100">
              <a:solidFill>
                <a:srgbClr val="FF0000"/>
              </a:solidFill>
              <a:prstDash val="solid"/>
            </a:ln>
          </c:spPr>
          <c:marker>
            <c:symbol val="none"/>
          </c:marker>
          <c:xVal>
            <c:numRef>
              <c:f>'Scenario Data'!$C$10:$U$10</c:f>
              <c:numCache>
                <c:formatCode>General</c:formatCode>
                <c:ptCount val="19"/>
                <c:pt idx="0">
                  <c:v>-0.750000000000001</c:v>
                </c:pt>
                <c:pt idx="1">
                  <c:v>-0.5</c:v>
                </c:pt>
                <c:pt idx="2">
                  <c:v>-0.25</c:v>
                </c:pt>
                <c:pt idx="3">
                  <c:v>0</c:v>
                </c:pt>
                <c:pt idx="4">
                  <c:v>0.25</c:v>
                </c:pt>
                <c:pt idx="5">
                  <c:v>0.5</c:v>
                </c:pt>
                <c:pt idx="6">
                  <c:v>0.750000000000001</c:v>
                </c:pt>
                <c:pt idx="7">
                  <c:v>1</c:v>
                </c:pt>
                <c:pt idx="8">
                  <c:v>1.25</c:v>
                </c:pt>
                <c:pt idx="9">
                  <c:v>1.5</c:v>
                </c:pt>
                <c:pt idx="10">
                  <c:v>1.7500000000000004</c:v>
                </c:pt>
                <c:pt idx="11">
                  <c:v>2</c:v>
                </c:pt>
                <c:pt idx="12">
                  <c:v>2.25</c:v>
                </c:pt>
                <c:pt idx="13">
                  <c:v>2.5</c:v>
                </c:pt>
                <c:pt idx="14">
                  <c:v>2.75</c:v>
                </c:pt>
                <c:pt idx="15">
                  <c:v>3</c:v>
                </c:pt>
                <c:pt idx="16">
                  <c:v>3.25</c:v>
                </c:pt>
                <c:pt idx="17">
                  <c:v>3.5</c:v>
                </c:pt>
                <c:pt idx="18">
                  <c:v>3.75</c:v>
                </c:pt>
              </c:numCache>
            </c:numRef>
          </c:xVal>
          <c:yVal>
            <c:numRef>
              <c:f>'Scenario Data'!$C$11:$U$11</c:f>
              <c:numCache>
                <c:formatCode>General</c:formatCode>
                <c:ptCount val="19"/>
                <c:pt idx="3">
                  <c:v>2</c:v>
                </c:pt>
                <c:pt idx="4">
                  <c:v>2.2000000000000002</c:v>
                </c:pt>
                <c:pt idx="5">
                  <c:v>2.4</c:v>
                </c:pt>
                <c:pt idx="6">
                  <c:v>2.6</c:v>
                </c:pt>
                <c:pt idx="7">
                  <c:v>2.8</c:v>
                </c:pt>
                <c:pt idx="8">
                  <c:v>3</c:v>
                </c:pt>
                <c:pt idx="9">
                  <c:v>3</c:v>
                </c:pt>
                <c:pt idx="10">
                  <c:v>3</c:v>
                </c:pt>
                <c:pt idx="11">
                  <c:v>3</c:v>
                </c:pt>
                <c:pt idx="12">
                  <c:v>3</c:v>
                </c:pt>
                <c:pt idx="13">
                  <c:v>3</c:v>
                </c:pt>
                <c:pt idx="14">
                  <c:v>3</c:v>
                </c:pt>
                <c:pt idx="15">
                  <c:v>3</c:v>
                </c:pt>
              </c:numCache>
            </c:numRef>
          </c:yVal>
          <c:smooth val="1"/>
        </c:ser>
        <c:ser>
          <c:idx val="1"/>
          <c:order val="1"/>
          <c:tx>
            <c:strRef>
              <c:f>'Scenario Data'!$B$12</c:f>
              <c:strCache>
                <c:ptCount val="1"/>
                <c:pt idx="0">
                  <c:v>Scenario 1: Possible decay curve - worst case?</c:v>
                </c:pt>
              </c:strCache>
            </c:strRef>
          </c:tx>
          <c:spPr>
            <a:ln w="38100">
              <a:solidFill>
                <a:srgbClr val="FF0000"/>
              </a:solidFill>
              <a:prstDash val="lgDashDot"/>
            </a:ln>
          </c:spPr>
          <c:marker>
            <c:symbol val="none"/>
          </c:marker>
          <c:xVal>
            <c:numRef>
              <c:f>'Scenario Data'!$C$10:$U$10</c:f>
              <c:numCache>
                <c:formatCode>General</c:formatCode>
                <c:ptCount val="19"/>
                <c:pt idx="0">
                  <c:v>-0.750000000000001</c:v>
                </c:pt>
                <c:pt idx="1">
                  <c:v>-0.5</c:v>
                </c:pt>
                <c:pt idx="2">
                  <c:v>-0.25</c:v>
                </c:pt>
                <c:pt idx="3">
                  <c:v>0</c:v>
                </c:pt>
                <c:pt idx="4">
                  <c:v>0.25</c:v>
                </c:pt>
                <c:pt idx="5">
                  <c:v>0.5</c:v>
                </c:pt>
                <c:pt idx="6">
                  <c:v>0.750000000000001</c:v>
                </c:pt>
                <c:pt idx="7">
                  <c:v>1</c:v>
                </c:pt>
                <c:pt idx="8">
                  <c:v>1.25</c:v>
                </c:pt>
                <c:pt idx="9">
                  <c:v>1.5</c:v>
                </c:pt>
                <c:pt idx="10">
                  <c:v>1.7500000000000004</c:v>
                </c:pt>
                <c:pt idx="11">
                  <c:v>2</c:v>
                </c:pt>
                <c:pt idx="12">
                  <c:v>2.25</c:v>
                </c:pt>
                <c:pt idx="13">
                  <c:v>2.5</c:v>
                </c:pt>
                <c:pt idx="14">
                  <c:v>2.75</c:v>
                </c:pt>
                <c:pt idx="15">
                  <c:v>3</c:v>
                </c:pt>
                <c:pt idx="16">
                  <c:v>3.25</c:v>
                </c:pt>
                <c:pt idx="17">
                  <c:v>3.5</c:v>
                </c:pt>
                <c:pt idx="18">
                  <c:v>3.75</c:v>
                </c:pt>
              </c:numCache>
            </c:numRef>
          </c:xVal>
          <c:yVal>
            <c:numRef>
              <c:f>'Scenario Data'!$C$12:$U$12</c:f>
              <c:numCache>
                <c:formatCode>General</c:formatCode>
                <c:ptCount val="19"/>
                <c:pt idx="9">
                  <c:v>3</c:v>
                </c:pt>
                <c:pt idx="10">
                  <c:v>2.8499999999999988</c:v>
                </c:pt>
                <c:pt idx="11">
                  <c:v>2.2999999999999998</c:v>
                </c:pt>
                <c:pt idx="12">
                  <c:v>2</c:v>
                </c:pt>
                <c:pt idx="13">
                  <c:v>1.5</c:v>
                </c:pt>
                <c:pt idx="14">
                  <c:v>1</c:v>
                </c:pt>
                <c:pt idx="15">
                  <c:v>0.5</c:v>
                </c:pt>
              </c:numCache>
            </c:numRef>
          </c:yVal>
          <c:smooth val="1"/>
        </c:ser>
        <c:ser>
          <c:idx val="2"/>
          <c:order val="2"/>
          <c:tx>
            <c:strRef>
              <c:f>'Scenario Data'!$B$13</c:f>
              <c:strCache>
                <c:ptCount val="1"/>
                <c:pt idx="0">
                  <c:v>Scenario 1: Possible decay curve - best case?</c:v>
                </c:pt>
              </c:strCache>
            </c:strRef>
          </c:tx>
          <c:spPr>
            <a:ln w="38100">
              <a:solidFill>
                <a:srgbClr val="FF0000"/>
              </a:solidFill>
              <a:prstDash val="sysDash"/>
            </a:ln>
          </c:spPr>
          <c:marker>
            <c:symbol val="none"/>
          </c:marker>
          <c:xVal>
            <c:numRef>
              <c:f>'Scenario Data'!$C$10:$U$10</c:f>
              <c:numCache>
                <c:formatCode>General</c:formatCode>
                <c:ptCount val="19"/>
                <c:pt idx="0">
                  <c:v>-0.750000000000001</c:v>
                </c:pt>
                <c:pt idx="1">
                  <c:v>-0.5</c:v>
                </c:pt>
                <c:pt idx="2">
                  <c:v>-0.25</c:v>
                </c:pt>
                <c:pt idx="3">
                  <c:v>0</c:v>
                </c:pt>
                <c:pt idx="4">
                  <c:v>0.25</c:v>
                </c:pt>
                <c:pt idx="5">
                  <c:v>0.5</c:v>
                </c:pt>
                <c:pt idx="6">
                  <c:v>0.750000000000001</c:v>
                </c:pt>
                <c:pt idx="7">
                  <c:v>1</c:v>
                </c:pt>
                <c:pt idx="8">
                  <c:v>1.25</c:v>
                </c:pt>
                <c:pt idx="9">
                  <c:v>1.5</c:v>
                </c:pt>
                <c:pt idx="10">
                  <c:v>1.7500000000000004</c:v>
                </c:pt>
                <c:pt idx="11">
                  <c:v>2</c:v>
                </c:pt>
                <c:pt idx="12">
                  <c:v>2.25</c:v>
                </c:pt>
                <c:pt idx="13">
                  <c:v>2.5</c:v>
                </c:pt>
                <c:pt idx="14">
                  <c:v>2.75</c:v>
                </c:pt>
                <c:pt idx="15">
                  <c:v>3</c:v>
                </c:pt>
                <c:pt idx="16">
                  <c:v>3.25</c:v>
                </c:pt>
                <c:pt idx="17">
                  <c:v>3.5</c:v>
                </c:pt>
                <c:pt idx="18">
                  <c:v>3.75</c:v>
                </c:pt>
              </c:numCache>
            </c:numRef>
          </c:xVal>
          <c:yVal>
            <c:numRef>
              <c:f>'Scenario Data'!$C$13:$U$13</c:f>
              <c:numCache>
                <c:formatCode>General</c:formatCode>
                <c:ptCount val="19"/>
                <c:pt idx="14">
                  <c:v>3</c:v>
                </c:pt>
                <c:pt idx="15">
                  <c:v>3</c:v>
                </c:pt>
                <c:pt idx="16">
                  <c:v>2.8499999999999988</c:v>
                </c:pt>
                <c:pt idx="17">
                  <c:v>2.2999999999999998</c:v>
                </c:pt>
                <c:pt idx="18">
                  <c:v>1.8</c:v>
                </c:pt>
              </c:numCache>
            </c:numRef>
          </c:yVal>
          <c:smooth val="1"/>
        </c:ser>
        <c:ser>
          <c:idx val="3"/>
          <c:order val="3"/>
          <c:tx>
            <c:strRef>
              <c:f>'Scenario Data'!#REF!</c:f>
              <c:strCache>
                <c:ptCount val="1"/>
                <c:pt idx="0">
                  <c:v>#REF!</c:v>
                </c:pt>
              </c:strCache>
            </c:strRef>
          </c:tx>
          <c:spPr>
            <a:ln w="38100">
              <a:solidFill>
                <a:srgbClr val="FF00FF"/>
              </a:solidFill>
              <a:prstDash val="solid"/>
            </a:ln>
          </c:spPr>
          <c:marker>
            <c:symbol val="none"/>
          </c:marker>
          <c:xVal>
            <c:numRef>
              <c:f>'Scenario Data'!$C$10:$U$10</c:f>
              <c:numCache>
                <c:formatCode>General</c:formatCode>
                <c:ptCount val="19"/>
                <c:pt idx="0">
                  <c:v>-0.750000000000001</c:v>
                </c:pt>
                <c:pt idx="1">
                  <c:v>-0.5</c:v>
                </c:pt>
                <c:pt idx="2">
                  <c:v>-0.25</c:v>
                </c:pt>
                <c:pt idx="3">
                  <c:v>0</c:v>
                </c:pt>
                <c:pt idx="4">
                  <c:v>0.25</c:v>
                </c:pt>
                <c:pt idx="5">
                  <c:v>0.5</c:v>
                </c:pt>
                <c:pt idx="6">
                  <c:v>0.750000000000001</c:v>
                </c:pt>
                <c:pt idx="7">
                  <c:v>1</c:v>
                </c:pt>
                <c:pt idx="8">
                  <c:v>1.25</c:v>
                </c:pt>
                <c:pt idx="9">
                  <c:v>1.5</c:v>
                </c:pt>
                <c:pt idx="10">
                  <c:v>1.7500000000000004</c:v>
                </c:pt>
                <c:pt idx="11">
                  <c:v>2</c:v>
                </c:pt>
                <c:pt idx="12">
                  <c:v>2.25</c:v>
                </c:pt>
                <c:pt idx="13">
                  <c:v>2.5</c:v>
                </c:pt>
                <c:pt idx="14">
                  <c:v>2.75</c:v>
                </c:pt>
                <c:pt idx="15">
                  <c:v>3</c:v>
                </c:pt>
                <c:pt idx="16">
                  <c:v>3.25</c:v>
                </c:pt>
                <c:pt idx="17">
                  <c:v>3.5</c:v>
                </c:pt>
                <c:pt idx="18">
                  <c:v>3.75</c:v>
                </c:pt>
              </c:numCache>
            </c:numRef>
          </c:xVal>
          <c:yVal>
            <c:numRef>
              <c:f>'Scenario Data'!#REF!</c:f>
              <c:numCache>
                <c:formatCode>General</c:formatCode>
                <c:ptCount val="1"/>
                <c:pt idx="0">
                  <c:v>1</c:v>
                </c:pt>
              </c:numCache>
            </c:numRef>
          </c:yVal>
          <c:smooth val="1"/>
        </c:ser>
        <c:ser>
          <c:idx val="4"/>
          <c:order val="4"/>
          <c:tx>
            <c:strRef>
              <c:f>'Scenario Data'!#REF!</c:f>
              <c:strCache>
                <c:ptCount val="1"/>
                <c:pt idx="0">
                  <c:v>#REF!</c:v>
                </c:pt>
              </c:strCache>
            </c:strRef>
          </c:tx>
          <c:spPr>
            <a:ln w="38100">
              <a:solidFill>
                <a:srgbClr val="FF00FF"/>
              </a:solidFill>
              <a:prstDash val="sysDash"/>
            </a:ln>
          </c:spPr>
          <c:marker>
            <c:symbol val="none"/>
          </c:marker>
          <c:xVal>
            <c:numRef>
              <c:f>'Scenario Data'!$C$10:$U$10</c:f>
              <c:numCache>
                <c:formatCode>General</c:formatCode>
                <c:ptCount val="19"/>
                <c:pt idx="0">
                  <c:v>-0.750000000000001</c:v>
                </c:pt>
                <c:pt idx="1">
                  <c:v>-0.5</c:v>
                </c:pt>
                <c:pt idx="2">
                  <c:v>-0.25</c:v>
                </c:pt>
                <c:pt idx="3">
                  <c:v>0</c:v>
                </c:pt>
                <c:pt idx="4">
                  <c:v>0.25</c:v>
                </c:pt>
                <c:pt idx="5">
                  <c:v>0.5</c:v>
                </c:pt>
                <c:pt idx="6">
                  <c:v>0.750000000000001</c:v>
                </c:pt>
                <c:pt idx="7">
                  <c:v>1</c:v>
                </c:pt>
                <c:pt idx="8">
                  <c:v>1.25</c:v>
                </c:pt>
                <c:pt idx="9">
                  <c:v>1.5</c:v>
                </c:pt>
                <c:pt idx="10">
                  <c:v>1.7500000000000004</c:v>
                </c:pt>
                <c:pt idx="11">
                  <c:v>2</c:v>
                </c:pt>
                <c:pt idx="12">
                  <c:v>2.25</c:v>
                </c:pt>
                <c:pt idx="13">
                  <c:v>2.5</c:v>
                </c:pt>
                <c:pt idx="14">
                  <c:v>2.75</c:v>
                </c:pt>
                <c:pt idx="15">
                  <c:v>3</c:v>
                </c:pt>
                <c:pt idx="16">
                  <c:v>3.25</c:v>
                </c:pt>
                <c:pt idx="17">
                  <c:v>3.5</c:v>
                </c:pt>
                <c:pt idx="18">
                  <c:v>3.75</c:v>
                </c:pt>
              </c:numCache>
            </c:numRef>
          </c:xVal>
          <c:yVal>
            <c:numRef>
              <c:f>'Scenario Data'!#REF!</c:f>
              <c:numCache>
                <c:formatCode>General</c:formatCode>
                <c:ptCount val="1"/>
                <c:pt idx="0">
                  <c:v>1</c:v>
                </c:pt>
              </c:numCache>
            </c:numRef>
          </c:yVal>
          <c:smooth val="1"/>
        </c:ser>
        <c:ser>
          <c:idx val="5"/>
          <c:order val="5"/>
          <c:tx>
            <c:strRef>
              <c:f>'Scenario Data'!#REF!</c:f>
              <c:strCache>
                <c:ptCount val="1"/>
                <c:pt idx="0">
                  <c:v>#REF!</c:v>
                </c:pt>
              </c:strCache>
            </c:strRef>
          </c:tx>
          <c:spPr>
            <a:ln w="38100">
              <a:solidFill>
                <a:srgbClr val="FF00FF"/>
              </a:solidFill>
              <a:prstDash val="lgDashDot"/>
            </a:ln>
          </c:spPr>
          <c:marker>
            <c:symbol val="none"/>
          </c:marker>
          <c:xVal>
            <c:numRef>
              <c:f>'Scenario Data'!$C$10:$U$10</c:f>
              <c:numCache>
                <c:formatCode>General</c:formatCode>
                <c:ptCount val="19"/>
                <c:pt idx="0">
                  <c:v>-0.750000000000001</c:v>
                </c:pt>
                <c:pt idx="1">
                  <c:v>-0.5</c:v>
                </c:pt>
                <c:pt idx="2">
                  <c:v>-0.25</c:v>
                </c:pt>
                <c:pt idx="3">
                  <c:v>0</c:v>
                </c:pt>
                <c:pt idx="4">
                  <c:v>0.25</c:v>
                </c:pt>
                <c:pt idx="5">
                  <c:v>0.5</c:v>
                </c:pt>
                <c:pt idx="6">
                  <c:v>0.750000000000001</c:v>
                </c:pt>
                <c:pt idx="7">
                  <c:v>1</c:v>
                </c:pt>
                <c:pt idx="8">
                  <c:v>1.25</c:v>
                </c:pt>
                <c:pt idx="9">
                  <c:v>1.5</c:v>
                </c:pt>
                <c:pt idx="10">
                  <c:v>1.7500000000000004</c:v>
                </c:pt>
                <c:pt idx="11">
                  <c:v>2</c:v>
                </c:pt>
                <c:pt idx="12">
                  <c:v>2.25</c:v>
                </c:pt>
                <c:pt idx="13">
                  <c:v>2.5</c:v>
                </c:pt>
                <c:pt idx="14">
                  <c:v>2.75</c:v>
                </c:pt>
                <c:pt idx="15">
                  <c:v>3</c:v>
                </c:pt>
                <c:pt idx="16">
                  <c:v>3.25</c:v>
                </c:pt>
                <c:pt idx="17">
                  <c:v>3.5</c:v>
                </c:pt>
                <c:pt idx="18">
                  <c:v>3.75</c:v>
                </c:pt>
              </c:numCache>
            </c:numRef>
          </c:xVal>
          <c:yVal>
            <c:numRef>
              <c:f>'Scenario Data'!#REF!</c:f>
              <c:numCache>
                <c:formatCode>General</c:formatCode>
                <c:ptCount val="1"/>
                <c:pt idx="0">
                  <c:v>1</c:v>
                </c:pt>
              </c:numCache>
            </c:numRef>
          </c:yVal>
          <c:smooth val="1"/>
        </c:ser>
        <c:ser>
          <c:idx val="6"/>
          <c:order val="6"/>
          <c:tx>
            <c:strRef>
              <c:f>'Scenario Data'!$B$14</c:f>
              <c:strCache>
                <c:ptCount val="1"/>
                <c:pt idx="0">
                  <c:v>Scenario 3: Objective WITH Reimplementation of SAP</c:v>
                </c:pt>
              </c:strCache>
            </c:strRef>
          </c:tx>
          <c:spPr>
            <a:ln w="38100">
              <a:solidFill>
                <a:srgbClr val="002060"/>
              </a:solidFill>
              <a:prstDash val="solid"/>
            </a:ln>
          </c:spPr>
          <c:marker>
            <c:symbol val="none"/>
          </c:marker>
          <c:xVal>
            <c:numRef>
              <c:f>'Scenario Data'!$C$10:$U$10</c:f>
              <c:numCache>
                <c:formatCode>General</c:formatCode>
                <c:ptCount val="19"/>
                <c:pt idx="0">
                  <c:v>-0.750000000000001</c:v>
                </c:pt>
                <c:pt idx="1">
                  <c:v>-0.5</c:v>
                </c:pt>
                <c:pt idx="2">
                  <c:v>-0.25</c:v>
                </c:pt>
                <c:pt idx="3">
                  <c:v>0</c:v>
                </c:pt>
                <c:pt idx="4">
                  <c:v>0.25</c:v>
                </c:pt>
                <c:pt idx="5">
                  <c:v>0.5</c:v>
                </c:pt>
                <c:pt idx="6">
                  <c:v>0.750000000000001</c:v>
                </c:pt>
                <c:pt idx="7">
                  <c:v>1</c:v>
                </c:pt>
                <c:pt idx="8">
                  <c:v>1.25</c:v>
                </c:pt>
                <c:pt idx="9">
                  <c:v>1.5</c:v>
                </c:pt>
                <c:pt idx="10">
                  <c:v>1.7500000000000004</c:v>
                </c:pt>
                <c:pt idx="11">
                  <c:v>2</c:v>
                </c:pt>
                <c:pt idx="12">
                  <c:v>2.25</c:v>
                </c:pt>
                <c:pt idx="13">
                  <c:v>2.5</c:v>
                </c:pt>
                <c:pt idx="14">
                  <c:v>2.75</c:v>
                </c:pt>
                <c:pt idx="15">
                  <c:v>3</c:v>
                </c:pt>
                <c:pt idx="16">
                  <c:v>3.25</c:v>
                </c:pt>
                <c:pt idx="17">
                  <c:v>3.5</c:v>
                </c:pt>
                <c:pt idx="18">
                  <c:v>3.75</c:v>
                </c:pt>
              </c:numCache>
            </c:numRef>
          </c:xVal>
          <c:yVal>
            <c:numRef>
              <c:f>'Scenario Data'!$C$14:$U$14</c:f>
              <c:numCache>
                <c:formatCode>General</c:formatCode>
                <c:ptCount val="19"/>
                <c:pt idx="0">
                  <c:v>1.26</c:v>
                </c:pt>
                <c:pt idx="1">
                  <c:v>1.61</c:v>
                </c:pt>
                <c:pt idx="2">
                  <c:v>1.9600000000000013</c:v>
                </c:pt>
                <c:pt idx="3">
                  <c:v>2.3099999999999987</c:v>
                </c:pt>
                <c:pt idx="4">
                  <c:v>3.5</c:v>
                </c:pt>
                <c:pt idx="5">
                  <c:v>5.8</c:v>
                </c:pt>
                <c:pt idx="6">
                  <c:v>8</c:v>
                </c:pt>
                <c:pt idx="7">
                  <c:v>9.8000000000000007</c:v>
                </c:pt>
                <c:pt idx="8">
                  <c:v>10</c:v>
                </c:pt>
                <c:pt idx="9">
                  <c:v>10</c:v>
                </c:pt>
                <c:pt idx="10">
                  <c:v>10</c:v>
                </c:pt>
                <c:pt idx="11">
                  <c:v>10</c:v>
                </c:pt>
                <c:pt idx="12">
                  <c:v>10</c:v>
                </c:pt>
                <c:pt idx="13">
                  <c:v>10</c:v>
                </c:pt>
                <c:pt idx="14">
                  <c:v>10</c:v>
                </c:pt>
                <c:pt idx="15">
                  <c:v>10</c:v>
                </c:pt>
                <c:pt idx="16">
                  <c:v>10</c:v>
                </c:pt>
                <c:pt idx="17">
                  <c:v>10</c:v>
                </c:pt>
                <c:pt idx="18">
                  <c:v>10</c:v>
                </c:pt>
              </c:numCache>
            </c:numRef>
          </c:yVal>
          <c:smooth val="1"/>
        </c:ser>
        <c:dLbls>
          <c:showLegendKey val="0"/>
          <c:showVal val="0"/>
          <c:showCatName val="0"/>
          <c:showSerName val="0"/>
          <c:showPercent val="0"/>
          <c:showBubbleSize val="0"/>
        </c:dLbls>
        <c:axId val="147724544"/>
        <c:axId val="147739008"/>
      </c:scatterChart>
      <c:valAx>
        <c:axId val="147724544"/>
        <c:scaling>
          <c:orientation val="minMax"/>
        </c:scaling>
        <c:delete val="0"/>
        <c:axPos val="b"/>
        <c:majorGridlines>
          <c:spPr>
            <a:ln w="3175">
              <a:solidFill>
                <a:srgbClr val="000000"/>
              </a:solidFill>
              <a:prstDash val="solid"/>
            </a:ln>
          </c:spPr>
        </c:majorGridlines>
        <c:title>
          <c:tx>
            <c:rich>
              <a:bodyPr/>
              <a:lstStyle/>
              <a:p>
                <a:pPr>
                  <a:defRPr sz="1800" b="1" i="0" u="none" strike="noStrike" baseline="0">
                    <a:solidFill>
                      <a:srgbClr val="000000"/>
                    </a:solidFill>
                    <a:latin typeface="Verdana"/>
                    <a:ea typeface="Verdana"/>
                    <a:cs typeface="Verdana"/>
                  </a:defRPr>
                </a:pPr>
                <a:r>
                  <a:rPr lang="en-US"/>
                  <a:t>Years From Current</a:t>
                </a:r>
              </a:p>
            </c:rich>
          </c:tx>
          <c:layout>
            <c:manualLayout>
              <c:xMode val="edge"/>
              <c:yMode val="edge"/>
              <c:x val="0.37966804979253138"/>
              <c:y val="0.9319727891156449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Verdana"/>
                <a:ea typeface="Verdana"/>
                <a:cs typeface="Verdana"/>
              </a:defRPr>
            </a:pPr>
            <a:endParaRPr lang="en-US"/>
          </a:p>
        </c:txPr>
        <c:crossAx val="147739008"/>
        <c:crosses val="autoZero"/>
        <c:crossBetween val="midCat"/>
      </c:valAx>
      <c:valAx>
        <c:axId val="147739008"/>
        <c:scaling>
          <c:orientation val="minMax"/>
        </c:scaling>
        <c:delete val="0"/>
        <c:axPos val="l"/>
        <c:majorGridlines>
          <c:spPr>
            <a:ln w="3175">
              <a:solidFill>
                <a:srgbClr val="000000"/>
              </a:solidFill>
              <a:prstDash val="solid"/>
            </a:ln>
          </c:spPr>
        </c:majorGridlines>
        <c:title>
          <c:tx>
            <c:rich>
              <a:bodyPr/>
              <a:lstStyle/>
              <a:p>
                <a:pPr>
                  <a:defRPr sz="1200" b="1" i="0" u="none" strike="noStrike" baseline="0">
                    <a:solidFill>
                      <a:srgbClr val="000000"/>
                    </a:solidFill>
                    <a:latin typeface="Verdana"/>
                    <a:ea typeface="Verdana"/>
                    <a:cs typeface="Verdana"/>
                  </a:defRPr>
                </a:pPr>
                <a:r>
                  <a:rPr lang="en-US"/>
                  <a:t>SCORE -- 0 = Could Not Be Worse;
 10 = Could Not Be Better In The World</a:t>
                </a:r>
              </a:p>
            </c:rich>
          </c:tx>
          <c:layout>
            <c:manualLayout>
              <c:xMode val="edge"/>
              <c:yMode val="edge"/>
              <c:x val="5.1867219917012602E-3"/>
              <c:y val="0.1513605442176870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1" i="0" u="none" strike="noStrike" baseline="0">
                <a:solidFill>
                  <a:srgbClr val="000000"/>
                </a:solidFill>
                <a:latin typeface="Verdana"/>
                <a:ea typeface="Verdana"/>
                <a:cs typeface="Verdana"/>
              </a:defRPr>
            </a:pPr>
            <a:endParaRPr lang="en-US"/>
          </a:p>
        </c:txPr>
        <c:crossAx val="147724544"/>
        <c:crosses val="autoZero"/>
        <c:crossBetween val="midCat"/>
      </c:valAx>
      <c:spPr>
        <a:noFill/>
        <a:ln w="12700">
          <a:solidFill>
            <a:srgbClr val="808080"/>
          </a:solidFill>
          <a:prstDash val="solid"/>
        </a:ln>
      </c:spPr>
    </c:plotArea>
    <c:plotVisOnly val="1"/>
    <c:dispBlanksAs val="gap"/>
    <c:showDLblsOverMax val="0"/>
  </c:chart>
  <c:spPr>
    <a:noFill/>
    <a:ln w="9525">
      <a:noFill/>
    </a:ln>
  </c:spPr>
  <c:txPr>
    <a:bodyPr/>
    <a:lstStyle/>
    <a:p>
      <a:pPr>
        <a:defRPr sz="1000" b="0" i="0" u="none" strike="noStrike" baseline="0">
          <a:solidFill>
            <a:srgbClr val="000000"/>
          </a:solidFill>
          <a:latin typeface="Verdana"/>
          <a:ea typeface="Verdana"/>
          <a:cs typeface="Verdana"/>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CD2A91-F64E-48DE-AD0D-85167E1DA3B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E8B4E92-D08D-43D6-8844-00042CD64D4A}">
      <dgm:prSet custT="1"/>
      <dgm:spPr/>
      <dgm:t>
        <a:bodyPr/>
        <a:lstStyle/>
        <a:p>
          <a:pPr algn="ctr" rtl="0"/>
          <a:r>
            <a:rPr lang="en-ZA" sz="1800" b="1" dirty="0" smtClean="0"/>
            <a:t>Investment</a:t>
          </a:r>
          <a:endParaRPr lang="en-US" sz="1800" b="1" dirty="0"/>
        </a:p>
      </dgm:t>
    </dgm:pt>
    <dgm:pt modelId="{1B74AE9C-813D-49E8-8709-E4683402EF17}" type="parTrans" cxnId="{338A69E5-03F3-4563-95BB-209CADD7AA60}">
      <dgm:prSet/>
      <dgm:spPr/>
      <dgm:t>
        <a:bodyPr/>
        <a:lstStyle/>
        <a:p>
          <a:pPr algn="ctr"/>
          <a:endParaRPr lang="en-US" sz="1800" b="1"/>
        </a:p>
      </dgm:t>
    </dgm:pt>
    <dgm:pt modelId="{40605B32-13D4-43A9-B6A8-FB054A0B3E5B}" type="sibTrans" cxnId="{338A69E5-03F3-4563-95BB-209CADD7AA60}">
      <dgm:prSet/>
      <dgm:spPr/>
      <dgm:t>
        <a:bodyPr/>
        <a:lstStyle/>
        <a:p>
          <a:pPr algn="ctr"/>
          <a:endParaRPr lang="en-US" sz="1800" b="1"/>
        </a:p>
      </dgm:t>
    </dgm:pt>
    <dgm:pt modelId="{A7C5314D-34AC-4E75-B24A-B8A89C3C1799}">
      <dgm:prSet custT="1"/>
      <dgm:spPr/>
      <dgm:t>
        <a:bodyPr/>
        <a:lstStyle/>
        <a:p>
          <a:pPr algn="ctr" rtl="0"/>
          <a:endParaRPr lang="en-ZA" sz="1800" b="1" dirty="0"/>
        </a:p>
      </dgm:t>
    </dgm:pt>
    <dgm:pt modelId="{D83605C2-F3E8-4F1B-9BEB-FC6D5F32464E}" type="parTrans" cxnId="{4790938D-453B-4716-AE1D-043E9A036620}">
      <dgm:prSet/>
      <dgm:spPr/>
      <dgm:t>
        <a:bodyPr/>
        <a:lstStyle/>
        <a:p>
          <a:pPr algn="ctr"/>
          <a:endParaRPr lang="en-US" sz="1800" b="1"/>
        </a:p>
      </dgm:t>
    </dgm:pt>
    <dgm:pt modelId="{1E5BB87A-AE78-46F6-AA3A-382C916FF387}" type="sibTrans" cxnId="{4790938D-453B-4716-AE1D-043E9A036620}">
      <dgm:prSet/>
      <dgm:spPr/>
      <dgm:t>
        <a:bodyPr/>
        <a:lstStyle/>
        <a:p>
          <a:pPr algn="ctr"/>
          <a:endParaRPr lang="en-US" sz="1800" b="1"/>
        </a:p>
      </dgm:t>
    </dgm:pt>
    <dgm:pt modelId="{30B2D93F-9A05-4853-8651-F456F8796032}">
      <dgm:prSet custT="1"/>
      <dgm:spPr/>
      <dgm:t>
        <a:bodyPr/>
        <a:lstStyle/>
        <a:p>
          <a:pPr algn="ctr" rtl="0"/>
          <a:r>
            <a:rPr lang="en-ZA" sz="1800" b="1" dirty="0" smtClean="0"/>
            <a:t>E...</a:t>
          </a:r>
          <a:endParaRPr lang="en-US" sz="1800" b="1" dirty="0"/>
        </a:p>
      </dgm:t>
    </dgm:pt>
    <dgm:pt modelId="{0B80FD2F-FEF0-49AC-9310-54DF2748F762}" type="parTrans" cxnId="{1493AF58-CD63-4ECD-A1A4-DE4E618E237A}">
      <dgm:prSet/>
      <dgm:spPr/>
      <dgm:t>
        <a:bodyPr/>
        <a:lstStyle/>
        <a:p>
          <a:pPr algn="ctr"/>
          <a:endParaRPr lang="en-US" sz="1800" b="1"/>
        </a:p>
      </dgm:t>
    </dgm:pt>
    <dgm:pt modelId="{E9217B41-D504-4458-89B2-687FAE2E4A28}" type="sibTrans" cxnId="{1493AF58-CD63-4ECD-A1A4-DE4E618E237A}">
      <dgm:prSet/>
      <dgm:spPr/>
      <dgm:t>
        <a:bodyPr/>
        <a:lstStyle/>
        <a:p>
          <a:pPr algn="ctr"/>
          <a:endParaRPr lang="en-US" sz="1800" b="1"/>
        </a:p>
      </dgm:t>
    </dgm:pt>
    <dgm:pt modelId="{F80F67C3-4ABA-4FCA-8CCB-D970494ED531}">
      <dgm:prSet custT="1"/>
      <dgm:spPr/>
      <dgm:t>
        <a:bodyPr/>
        <a:lstStyle/>
        <a:p>
          <a:pPr algn="ctr" rtl="0"/>
          <a:endParaRPr lang="en-ZA" sz="1800" b="1" dirty="0"/>
        </a:p>
      </dgm:t>
    </dgm:pt>
    <dgm:pt modelId="{73CEC29A-EEFC-47B0-B552-43929F399955}" type="parTrans" cxnId="{C47992FA-2EBB-42FC-AE37-B1D597839769}">
      <dgm:prSet/>
      <dgm:spPr/>
      <dgm:t>
        <a:bodyPr/>
        <a:lstStyle/>
        <a:p>
          <a:pPr algn="ctr"/>
          <a:endParaRPr lang="en-US" sz="1800" b="1"/>
        </a:p>
      </dgm:t>
    </dgm:pt>
    <dgm:pt modelId="{FA7DC744-98E1-460D-A76F-2E4B59A2CAE0}" type="sibTrans" cxnId="{C47992FA-2EBB-42FC-AE37-B1D597839769}">
      <dgm:prSet/>
      <dgm:spPr/>
      <dgm:t>
        <a:bodyPr/>
        <a:lstStyle/>
        <a:p>
          <a:pPr algn="ctr"/>
          <a:endParaRPr lang="en-US" sz="1800" b="1"/>
        </a:p>
      </dgm:t>
    </dgm:pt>
    <dgm:pt modelId="{0D439DBA-DAA8-4AC7-86A8-AEFCDF8EB11F}">
      <dgm:prSet custT="1"/>
      <dgm:spPr/>
      <dgm:t>
        <a:bodyPr/>
        <a:lstStyle/>
        <a:p>
          <a:pPr algn="ctr" rtl="0"/>
          <a:r>
            <a:rPr lang="en-ZA" sz="1800" b="1" dirty="0" smtClean="0"/>
            <a:t>D..</a:t>
          </a:r>
          <a:endParaRPr lang="en-US" sz="1800" b="1" dirty="0"/>
        </a:p>
      </dgm:t>
    </dgm:pt>
    <dgm:pt modelId="{06F6DAF8-B6DF-4312-8A4B-C5AF8A318047}" type="parTrans" cxnId="{B8CA0525-A0FC-4E30-A49A-5B0F79B33B9E}">
      <dgm:prSet/>
      <dgm:spPr/>
      <dgm:t>
        <a:bodyPr/>
        <a:lstStyle/>
        <a:p>
          <a:pPr algn="ctr"/>
          <a:endParaRPr lang="en-US" sz="1800" b="1"/>
        </a:p>
      </dgm:t>
    </dgm:pt>
    <dgm:pt modelId="{86BC7DD4-F6B8-49F1-B43B-3A33FBA84E40}" type="sibTrans" cxnId="{B8CA0525-A0FC-4E30-A49A-5B0F79B33B9E}">
      <dgm:prSet/>
      <dgm:spPr/>
      <dgm:t>
        <a:bodyPr/>
        <a:lstStyle/>
        <a:p>
          <a:pPr algn="ctr"/>
          <a:endParaRPr lang="en-US" sz="1800" b="1"/>
        </a:p>
      </dgm:t>
    </dgm:pt>
    <dgm:pt modelId="{BA063509-6074-473D-A30A-69B918BFE43D}">
      <dgm:prSet custT="1"/>
      <dgm:spPr/>
      <dgm:t>
        <a:bodyPr/>
        <a:lstStyle/>
        <a:p>
          <a:pPr algn="ctr" rtl="0"/>
          <a:endParaRPr lang="en-ZA" sz="1800" b="1" dirty="0"/>
        </a:p>
      </dgm:t>
    </dgm:pt>
    <dgm:pt modelId="{CA9CE843-C87B-4D5B-AB0D-19BE3AF1B9AE}" type="parTrans" cxnId="{8CD061C9-4B00-4DD6-B93B-7DC1B3E69C11}">
      <dgm:prSet/>
      <dgm:spPr/>
      <dgm:t>
        <a:bodyPr/>
        <a:lstStyle/>
        <a:p>
          <a:pPr algn="ctr"/>
          <a:endParaRPr lang="en-US" sz="1800" b="1"/>
        </a:p>
      </dgm:t>
    </dgm:pt>
    <dgm:pt modelId="{C1131106-2E49-4BE5-863F-90B6FD6A8ED9}" type="sibTrans" cxnId="{8CD061C9-4B00-4DD6-B93B-7DC1B3E69C11}">
      <dgm:prSet/>
      <dgm:spPr/>
      <dgm:t>
        <a:bodyPr/>
        <a:lstStyle/>
        <a:p>
          <a:pPr algn="ctr"/>
          <a:endParaRPr lang="en-US" sz="1800" b="1"/>
        </a:p>
      </dgm:t>
    </dgm:pt>
    <dgm:pt modelId="{506485BD-5538-4751-9718-5A8A53A2E1DB}">
      <dgm:prSet custT="1"/>
      <dgm:spPr/>
      <dgm:t>
        <a:bodyPr/>
        <a:lstStyle/>
        <a:p>
          <a:pPr algn="ctr" rtl="0"/>
          <a:r>
            <a:rPr lang="en-ZA" sz="1800" b="1" dirty="0" smtClean="0"/>
            <a:t>... operation</a:t>
          </a:r>
          <a:endParaRPr lang="en-US" sz="1800" b="1" dirty="0"/>
        </a:p>
      </dgm:t>
    </dgm:pt>
    <dgm:pt modelId="{8B6198BE-8876-42D9-9A82-FAB418AD0587}" type="parTrans" cxnId="{5B5B8608-D4B6-4885-867C-5983B7FE7E28}">
      <dgm:prSet/>
      <dgm:spPr/>
      <dgm:t>
        <a:bodyPr/>
        <a:lstStyle/>
        <a:p>
          <a:pPr algn="ctr"/>
          <a:endParaRPr lang="en-US" sz="1800" b="1"/>
        </a:p>
      </dgm:t>
    </dgm:pt>
    <dgm:pt modelId="{29C6C069-2CEC-4106-9537-C8A8905AEBE6}" type="sibTrans" cxnId="{5B5B8608-D4B6-4885-867C-5983B7FE7E28}">
      <dgm:prSet/>
      <dgm:spPr/>
      <dgm:t>
        <a:bodyPr/>
        <a:lstStyle/>
        <a:p>
          <a:pPr algn="ctr"/>
          <a:endParaRPr lang="en-US" sz="1800" b="1"/>
        </a:p>
      </dgm:t>
    </dgm:pt>
    <dgm:pt modelId="{57F4A3D3-C731-46D6-A99B-50683DED4D90}">
      <dgm:prSet custT="1"/>
      <dgm:spPr/>
      <dgm:t>
        <a:bodyPr/>
        <a:lstStyle/>
        <a:p>
          <a:pPr algn="ctr" rtl="0"/>
          <a:endParaRPr lang="en-ZA" sz="1800" b="1" dirty="0"/>
        </a:p>
      </dgm:t>
    </dgm:pt>
    <dgm:pt modelId="{F955622E-8505-437A-8B8B-C6E0D537A2A9}" type="parTrans" cxnId="{76AA9CCC-26B6-4374-A6FA-9BA0F2C66EE5}">
      <dgm:prSet/>
      <dgm:spPr/>
      <dgm:t>
        <a:bodyPr/>
        <a:lstStyle/>
        <a:p>
          <a:pPr algn="ctr"/>
          <a:endParaRPr lang="en-US" sz="1800" b="1"/>
        </a:p>
      </dgm:t>
    </dgm:pt>
    <dgm:pt modelId="{68044ACD-72EC-43D1-8B03-DF0E97514902}" type="sibTrans" cxnId="{76AA9CCC-26B6-4374-A6FA-9BA0F2C66EE5}">
      <dgm:prSet/>
      <dgm:spPr/>
      <dgm:t>
        <a:bodyPr/>
        <a:lstStyle/>
        <a:p>
          <a:pPr algn="ctr"/>
          <a:endParaRPr lang="en-US" sz="1800" b="1"/>
        </a:p>
      </dgm:t>
    </dgm:pt>
    <dgm:pt modelId="{07E28285-1EBE-4DAC-93F8-6D6413847713}">
      <dgm:prSet custT="1"/>
      <dgm:spPr/>
      <dgm:t>
        <a:bodyPr/>
        <a:lstStyle/>
        <a:p>
          <a:pPr algn="ctr" rtl="0"/>
          <a:r>
            <a:rPr lang="en-ZA" sz="1800" b="1" dirty="0" smtClean="0"/>
            <a:t>Processing</a:t>
          </a:r>
          <a:endParaRPr lang="en-US" sz="1800" b="1" dirty="0"/>
        </a:p>
      </dgm:t>
    </dgm:pt>
    <dgm:pt modelId="{C0295A69-8A78-4B43-85B4-5752CA628DAA}" type="parTrans" cxnId="{A886ECA7-DEAB-4C89-8337-B3084F270C7D}">
      <dgm:prSet/>
      <dgm:spPr/>
      <dgm:t>
        <a:bodyPr/>
        <a:lstStyle/>
        <a:p>
          <a:pPr algn="ctr"/>
          <a:endParaRPr lang="en-US" sz="1800" b="1"/>
        </a:p>
      </dgm:t>
    </dgm:pt>
    <dgm:pt modelId="{25003439-3100-4946-B132-7ED74E8B0567}" type="sibTrans" cxnId="{A886ECA7-DEAB-4C89-8337-B3084F270C7D}">
      <dgm:prSet/>
      <dgm:spPr/>
      <dgm:t>
        <a:bodyPr/>
        <a:lstStyle/>
        <a:p>
          <a:pPr algn="ctr"/>
          <a:endParaRPr lang="en-US" sz="1800" b="1"/>
        </a:p>
      </dgm:t>
    </dgm:pt>
    <dgm:pt modelId="{3C8E7B8E-B32A-47D0-95CE-42217544DD88}">
      <dgm:prSet custT="1"/>
      <dgm:spPr/>
      <dgm:t>
        <a:bodyPr/>
        <a:lstStyle/>
        <a:p>
          <a:pPr algn="ctr" rtl="0"/>
          <a:endParaRPr lang="en-ZA" sz="1800" b="1" dirty="0"/>
        </a:p>
      </dgm:t>
    </dgm:pt>
    <dgm:pt modelId="{C8683A8C-AFC2-4C0C-8EE2-CAB189B5619D}" type="parTrans" cxnId="{8DA27680-60AA-4C0F-89F5-12E8D9930EE3}">
      <dgm:prSet/>
      <dgm:spPr/>
      <dgm:t>
        <a:bodyPr/>
        <a:lstStyle/>
        <a:p>
          <a:pPr algn="ctr"/>
          <a:endParaRPr lang="en-US" sz="1800" b="1"/>
        </a:p>
      </dgm:t>
    </dgm:pt>
    <dgm:pt modelId="{71C2F17C-6CEF-4AF8-97F3-1E60D052ED0E}" type="sibTrans" cxnId="{8DA27680-60AA-4C0F-89F5-12E8D9930EE3}">
      <dgm:prSet/>
      <dgm:spPr/>
      <dgm:t>
        <a:bodyPr/>
        <a:lstStyle/>
        <a:p>
          <a:pPr algn="ctr"/>
          <a:endParaRPr lang="en-US" sz="1800" b="1"/>
        </a:p>
      </dgm:t>
    </dgm:pt>
    <dgm:pt modelId="{45B764CB-4D37-44DF-B9E4-310094857F44}">
      <dgm:prSet custT="1"/>
      <dgm:spPr/>
      <dgm:t>
        <a:bodyPr/>
        <a:lstStyle/>
        <a:p>
          <a:pPr algn="ctr" rtl="0"/>
          <a:r>
            <a:rPr lang="en-ZA" sz="1800" b="1" dirty="0" smtClean="0"/>
            <a:t>Marketing and sales</a:t>
          </a:r>
          <a:endParaRPr lang="en-US" sz="1800" b="1" dirty="0"/>
        </a:p>
      </dgm:t>
    </dgm:pt>
    <dgm:pt modelId="{FC40DE95-3A86-48A3-9D85-46B99D7AEE36}" type="parTrans" cxnId="{B484FC77-323A-4709-8F29-219269E777EE}">
      <dgm:prSet/>
      <dgm:spPr/>
      <dgm:t>
        <a:bodyPr/>
        <a:lstStyle/>
        <a:p>
          <a:pPr algn="ctr"/>
          <a:endParaRPr lang="en-US" sz="1800" b="1"/>
        </a:p>
      </dgm:t>
    </dgm:pt>
    <dgm:pt modelId="{123A3E2E-1138-4071-8E7C-CECFA783EBBC}" type="sibTrans" cxnId="{B484FC77-323A-4709-8F29-219269E777EE}">
      <dgm:prSet/>
      <dgm:spPr/>
      <dgm:t>
        <a:bodyPr/>
        <a:lstStyle/>
        <a:p>
          <a:pPr algn="ctr"/>
          <a:endParaRPr lang="en-US" sz="1800" b="1"/>
        </a:p>
      </dgm:t>
    </dgm:pt>
    <dgm:pt modelId="{4E0343B7-05D2-4801-A040-453AB7F5FD9E}">
      <dgm:prSet custT="1"/>
      <dgm:spPr/>
      <dgm:t>
        <a:bodyPr/>
        <a:lstStyle/>
        <a:p>
          <a:pPr algn="ctr" rtl="0"/>
          <a:endParaRPr lang="en-ZA" sz="1800" b="1" dirty="0"/>
        </a:p>
      </dgm:t>
    </dgm:pt>
    <dgm:pt modelId="{5781FCBA-919F-4588-9111-773312F2D14D}" type="parTrans" cxnId="{3F7EA98E-5903-4B26-BCE5-A4F999467581}">
      <dgm:prSet/>
      <dgm:spPr/>
      <dgm:t>
        <a:bodyPr/>
        <a:lstStyle/>
        <a:p>
          <a:pPr algn="ctr"/>
          <a:endParaRPr lang="en-US" sz="1800" b="1"/>
        </a:p>
      </dgm:t>
    </dgm:pt>
    <dgm:pt modelId="{D42458CB-180E-4685-8D54-72850AA4767A}" type="sibTrans" cxnId="{3F7EA98E-5903-4B26-BCE5-A4F999467581}">
      <dgm:prSet/>
      <dgm:spPr/>
      <dgm:t>
        <a:bodyPr/>
        <a:lstStyle/>
        <a:p>
          <a:pPr algn="ctr"/>
          <a:endParaRPr lang="en-US" sz="1800" b="1"/>
        </a:p>
      </dgm:t>
    </dgm:pt>
    <dgm:pt modelId="{43BD3683-1879-4526-92FA-EAD333B31ACF}">
      <dgm:prSet custT="1"/>
      <dgm:spPr/>
      <dgm:t>
        <a:bodyPr/>
        <a:lstStyle/>
        <a:p>
          <a:pPr algn="ctr" rtl="0"/>
          <a:r>
            <a:rPr lang="en-ZA" sz="1800" b="1" dirty="0" smtClean="0"/>
            <a:t>Operational support</a:t>
          </a:r>
          <a:endParaRPr lang="en-US" sz="1800" b="1" dirty="0"/>
        </a:p>
      </dgm:t>
    </dgm:pt>
    <dgm:pt modelId="{26F66D7E-F43F-4DA9-A137-F3DF0738FD9A}" type="parTrans" cxnId="{3023EE38-73D7-4283-BD57-8C32A74E7A96}">
      <dgm:prSet/>
      <dgm:spPr/>
      <dgm:t>
        <a:bodyPr/>
        <a:lstStyle/>
        <a:p>
          <a:pPr algn="ctr"/>
          <a:endParaRPr lang="en-US" sz="1800" b="1"/>
        </a:p>
      </dgm:t>
    </dgm:pt>
    <dgm:pt modelId="{D1CBF246-A258-4CEC-888E-C2ED25DAAFBC}" type="sibTrans" cxnId="{3023EE38-73D7-4283-BD57-8C32A74E7A96}">
      <dgm:prSet/>
      <dgm:spPr/>
      <dgm:t>
        <a:bodyPr/>
        <a:lstStyle/>
        <a:p>
          <a:pPr algn="ctr"/>
          <a:endParaRPr lang="en-US" sz="1800" b="1"/>
        </a:p>
      </dgm:t>
    </dgm:pt>
    <dgm:pt modelId="{1573A02A-72F8-4A6B-A6D3-A47F6D07CE06}">
      <dgm:prSet custT="1"/>
      <dgm:spPr/>
      <dgm:t>
        <a:bodyPr/>
        <a:lstStyle/>
        <a:p>
          <a:pPr algn="ctr" rtl="0"/>
          <a:endParaRPr lang="en-ZA" sz="1800" b="1" dirty="0"/>
        </a:p>
      </dgm:t>
    </dgm:pt>
    <dgm:pt modelId="{34F0DB0B-5773-4255-AEA8-6CE6D23FC16D}" type="parTrans" cxnId="{0B4B2C9C-1D97-43F6-A9C3-096563D44621}">
      <dgm:prSet/>
      <dgm:spPr/>
      <dgm:t>
        <a:bodyPr/>
        <a:lstStyle/>
        <a:p>
          <a:pPr algn="ctr"/>
          <a:endParaRPr lang="en-US" sz="1800" b="1"/>
        </a:p>
      </dgm:t>
    </dgm:pt>
    <dgm:pt modelId="{0C17354E-0581-4DF4-AAEF-EC81D027014C}" type="sibTrans" cxnId="{0B4B2C9C-1D97-43F6-A9C3-096563D44621}">
      <dgm:prSet/>
      <dgm:spPr/>
      <dgm:t>
        <a:bodyPr/>
        <a:lstStyle/>
        <a:p>
          <a:pPr algn="ctr"/>
          <a:endParaRPr lang="en-US" sz="1800" b="1"/>
        </a:p>
      </dgm:t>
    </dgm:pt>
    <dgm:pt modelId="{CF1A53B9-929D-4042-9E04-6C121865F21E}">
      <dgm:prSet custT="1"/>
      <dgm:spPr/>
      <dgm:t>
        <a:bodyPr/>
        <a:lstStyle/>
        <a:p>
          <a:pPr algn="ctr" rtl="0"/>
          <a:r>
            <a:rPr lang="en-ZA" sz="1800" b="1" dirty="0" smtClean="0"/>
            <a:t>Administration</a:t>
          </a:r>
          <a:endParaRPr lang="en-US" sz="1800" b="1" dirty="0"/>
        </a:p>
      </dgm:t>
    </dgm:pt>
    <dgm:pt modelId="{CCE57A7D-C473-4BAA-B058-317ACC1924BC}" type="parTrans" cxnId="{B6BFB59E-ECA2-422E-A39E-76A764D4A269}">
      <dgm:prSet/>
      <dgm:spPr/>
      <dgm:t>
        <a:bodyPr/>
        <a:lstStyle/>
        <a:p>
          <a:pPr algn="ctr"/>
          <a:endParaRPr lang="en-US" sz="1800" b="1"/>
        </a:p>
      </dgm:t>
    </dgm:pt>
    <dgm:pt modelId="{387CD700-B329-4705-915E-C22D3B711D38}" type="sibTrans" cxnId="{B6BFB59E-ECA2-422E-A39E-76A764D4A269}">
      <dgm:prSet/>
      <dgm:spPr/>
      <dgm:t>
        <a:bodyPr/>
        <a:lstStyle/>
        <a:p>
          <a:pPr algn="ctr"/>
          <a:endParaRPr lang="en-US" sz="1800" b="1"/>
        </a:p>
      </dgm:t>
    </dgm:pt>
    <dgm:pt modelId="{52503353-7E55-4BE2-9812-DA759E3E8C15}">
      <dgm:prSet custT="1"/>
      <dgm:spPr/>
      <dgm:t>
        <a:bodyPr/>
        <a:lstStyle/>
        <a:p>
          <a:pPr algn="ctr" rtl="0"/>
          <a:endParaRPr lang="en-ZA" sz="1800" b="1" dirty="0"/>
        </a:p>
      </dgm:t>
    </dgm:pt>
    <dgm:pt modelId="{5949EC9D-C64F-47E2-AA85-019124B1CF0E}" type="parTrans" cxnId="{7EB69E1F-5E9A-41CB-9DDE-AE35A1E08479}">
      <dgm:prSet/>
      <dgm:spPr/>
      <dgm:t>
        <a:bodyPr/>
        <a:lstStyle/>
        <a:p>
          <a:pPr algn="ctr"/>
          <a:endParaRPr lang="en-US" sz="1800" b="1"/>
        </a:p>
      </dgm:t>
    </dgm:pt>
    <dgm:pt modelId="{DEF9F9C7-74B6-4E70-9270-57051726C414}" type="sibTrans" cxnId="{7EB69E1F-5E9A-41CB-9DDE-AE35A1E08479}">
      <dgm:prSet/>
      <dgm:spPr/>
      <dgm:t>
        <a:bodyPr/>
        <a:lstStyle/>
        <a:p>
          <a:pPr algn="ctr"/>
          <a:endParaRPr lang="en-US" sz="1800" b="1"/>
        </a:p>
      </dgm:t>
    </dgm:pt>
    <dgm:pt modelId="{50266A6F-D6C3-4A22-8C3A-34E09997CB09}">
      <dgm:prSet custT="1"/>
      <dgm:spPr/>
      <dgm:t>
        <a:bodyPr/>
        <a:lstStyle/>
        <a:p>
          <a:pPr algn="ctr" rtl="0"/>
          <a:r>
            <a:rPr lang="en-ZA" sz="1800" b="1" dirty="0" smtClean="0"/>
            <a:t>Dividends, taxes, etc</a:t>
          </a:r>
          <a:endParaRPr lang="en-US" sz="1800" b="1" dirty="0"/>
        </a:p>
      </dgm:t>
    </dgm:pt>
    <dgm:pt modelId="{64744CF4-9587-42BC-AEED-DF63D7A725ED}" type="parTrans" cxnId="{902350EA-5390-4745-BAC4-23295A35ED05}">
      <dgm:prSet/>
      <dgm:spPr/>
      <dgm:t>
        <a:bodyPr/>
        <a:lstStyle/>
        <a:p>
          <a:pPr algn="ctr"/>
          <a:endParaRPr lang="en-US" sz="1800" b="1"/>
        </a:p>
      </dgm:t>
    </dgm:pt>
    <dgm:pt modelId="{3042CD56-FA28-40EB-BC58-2E7B2C5CEE72}" type="sibTrans" cxnId="{902350EA-5390-4745-BAC4-23295A35ED05}">
      <dgm:prSet/>
      <dgm:spPr/>
      <dgm:t>
        <a:bodyPr/>
        <a:lstStyle/>
        <a:p>
          <a:pPr algn="ctr"/>
          <a:endParaRPr lang="en-US" sz="1800" b="1"/>
        </a:p>
      </dgm:t>
    </dgm:pt>
    <dgm:pt modelId="{B840F577-1477-4D87-9AE9-E6FA18E9ADEE}" type="pres">
      <dgm:prSet presAssocID="{3BCD2A91-F64E-48DE-AD0D-85167E1DA3B6}" presName="linear" presStyleCnt="0">
        <dgm:presLayoutVars>
          <dgm:animLvl val="lvl"/>
          <dgm:resizeHandles val="exact"/>
        </dgm:presLayoutVars>
      </dgm:prSet>
      <dgm:spPr/>
      <dgm:t>
        <a:bodyPr/>
        <a:lstStyle/>
        <a:p>
          <a:endParaRPr lang="en-US"/>
        </a:p>
      </dgm:t>
    </dgm:pt>
    <dgm:pt modelId="{95269CF4-A26B-45E5-B793-C1DB26EB95FE}" type="pres">
      <dgm:prSet presAssocID="{0E8B4E92-D08D-43D6-8844-00042CD64D4A}" presName="parentText" presStyleLbl="node1" presStyleIdx="0" presStyleCnt="17">
        <dgm:presLayoutVars>
          <dgm:chMax val="0"/>
          <dgm:bulletEnabled val="1"/>
        </dgm:presLayoutVars>
      </dgm:prSet>
      <dgm:spPr/>
      <dgm:t>
        <a:bodyPr/>
        <a:lstStyle/>
        <a:p>
          <a:endParaRPr lang="en-US"/>
        </a:p>
      </dgm:t>
    </dgm:pt>
    <dgm:pt modelId="{48E952B1-0D09-47F2-9AD2-DCAAAE873D5A}" type="pres">
      <dgm:prSet presAssocID="{40605B32-13D4-43A9-B6A8-FB054A0B3E5B}" presName="spacer" presStyleCnt="0"/>
      <dgm:spPr/>
    </dgm:pt>
    <dgm:pt modelId="{994406BD-0C90-492D-971C-DABEADFB1811}" type="pres">
      <dgm:prSet presAssocID="{A7C5314D-34AC-4E75-B24A-B8A89C3C1799}" presName="parentText" presStyleLbl="node1" presStyleIdx="1" presStyleCnt="17">
        <dgm:presLayoutVars>
          <dgm:chMax val="0"/>
          <dgm:bulletEnabled val="1"/>
        </dgm:presLayoutVars>
      </dgm:prSet>
      <dgm:spPr/>
      <dgm:t>
        <a:bodyPr/>
        <a:lstStyle/>
        <a:p>
          <a:endParaRPr lang="en-US"/>
        </a:p>
      </dgm:t>
    </dgm:pt>
    <dgm:pt modelId="{1F08F4EC-A56C-4BC0-AEA9-19D99F6CF8C8}" type="pres">
      <dgm:prSet presAssocID="{1E5BB87A-AE78-46F6-AA3A-382C916FF387}" presName="spacer" presStyleCnt="0"/>
      <dgm:spPr/>
    </dgm:pt>
    <dgm:pt modelId="{745B547D-2065-4F5B-A480-18BBD045C9A7}" type="pres">
      <dgm:prSet presAssocID="{30B2D93F-9A05-4853-8651-F456F8796032}" presName="parentText" presStyleLbl="node1" presStyleIdx="2" presStyleCnt="17">
        <dgm:presLayoutVars>
          <dgm:chMax val="0"/>
          <dgm:bulletEnabled val="1"/>
        </dgm:presLayoutVars>
      </dgm:prSet>
      <dgm:spPr/>
      <dgm:t>
        <a:bodyPr/>
        <a:lstStyle/>
        <a:p>
          <a:endParaRPr lang="en-US"/>
        </a:p>
      </dgm:t>
    </dgm:pt>
    <dgm:pt modelId="{AE261044-6005-4ACE-8C57-DC472EF3D5D8}" type="pres">
      <dgm:prSet presAssocID="{E9217B41-D504-4458-89B2-687FAE2E4A28}" presName="spacer" presStyleCnt="0"/>
      <dgm:spPr/>
    </dgm:pt>
    <dgm:pt modelId="{DB7C5D4B-9CFA-4ECA-9E8C-F512ABE91FC4}" type="pres">
      <dgm:prSet presAssocID="{F80F67C3-4ABA-4FCA-8CCB-D970494ED531}" presName="parentText" presStyleLbl="node1" presStyleIdx="3" presStyleCnt="17">
        <dgm:presLayoutVars>
          <dgm:chMax val="0"/>
          <dgm:bulletEnabled val="1"/>
        </dgm:presLayoutVars>
      </dgm:prSet>
      <dgm:spPr/>
      <dgm:t>
        <a:bodyPr/>
        <a:lstStyle/>
        <a:p>
          <a:endParaRPr lang="en-US"/>
        </a:p>
      </dgm:t>
    </dgm:pt>
    <dgm:pt modelId="{10BBD245-341C-4870-9D00-39050AD2F88B}" type="pres">
      <dgm:prSet presAssocID="{FA7DC744-98E1-460D-A76F-2E4B59A2CAE0}" presName="spacer" presStyleCnt="0"/>
      <dgm:spPr/>
    </dgm:pt>
    <dgm:pt modelId="{20D94838-B38E-46D7-8896-6C804BD8F110}" type="pres">
      <dgm:prSet presAssocID="{0D439DBA-DAA8-4AC7-86A8-AEFCDF8EB11F}" presName="parentText" presStyleLbl="node1" presStyleIdx="4" presStyleCnt="17">
        <dgm:presLayoutVars>
          <dgm:chMax val="0"/>
          <dgm:bulletEnabled val="1"/>
        </dgm:presLayoutVars>
      </dgm:prSet>
      <dgm:spPr/>
      <dgm:t>
        <a:bodyPr/>
        <a:lstStyle/>
        <a:p>
          <a:endParaRPr lang="en-US"/>
        </a:p>
      </dgm:t>
    </dgm:pt>
    <dgm:pt modelId="{DA58FCFD-AD38-4E79-9AF2-8F5D443312E4}" type="pres">
      <dgm:prSet presAssocID="{86BC7DD4-F6B8-49F1-B43B-3A33FBA84E40}" presName="spacer" presStyleCnt="0"/>
      <dgm:spPr/>
    </dgm:pt>
    <dgm:pt modelId="{60F60EDF-EB1A-4A5A-ACA3-4E61048CD0AF}" type="pres">
      <dgm:prSet presAssocID="{BA063509-6074-473D-A30A-69B918BFE43D}" presName="parentText" presStyleLbl="node1" presStyleIdx="5" presStyleCnt="17">
        <dgm:presLayoutVars>
          <dgm:chMax val="0"/>
          <dgm:bulletEnabled val="1"/>
        </dgm:presLayoutVars>
      </dgm:prSet>
      <dgm:spPr/>
      <dgm:t>
        <a:bodyPr/>
        <a:lstStyle/>
        <a:p>
          <a:endParaRPr lang="en-US"/>
        </a:p>
      </dgm:t>
    </dgm:pt>
    <dgm:pt modelId="{588C42BB-E536-434C-B8C5-7C2A1D6583C4}" type="pres">
      <dgm:prSet presAssocID="{C1131106-2E49-4BE5-863F-90B6FD6A8ED9}" presName="spacer" presStyleCnt="0"/>
      <dgm:spPr/>
    </dgm:pt>
    <dgm:pt modelId="{0C3AE6EE-BC7C-43D0-A9FE-B4999634207D}" type="pres">
      <dgm:prSet presAssocID="{506485BD-5538-4751-9718-5A8A53A2E1DB}" presName="parentText" presStyleLbl="node1" presStyleIdx="6" presStyleCnt="17">
        <dgm:presLayoutVars>
          <dgm:chMax val="0"/>
          <dgm:bulletEnabled val="1"/>
        </dgm:presLayoutVars>
      </dgm:prSet>
      <dgm:spPr/>
      <dgm:t>
        <a:bodyPr/>
        <a:lstStyle/>
        <a:p>
          <a:endParaRPr lang="en-US"/>
        </a:p>
      </dgm:t>
    </dgm:pt>
    <dgm:pt modelId="{C6CB0BDE-C67E-481E-A3DD-ECD499F4C672}" type="pres">
      <dgm:prSet presAssocID="{29C6C069-2CEC-4106-9537-C8A8905AEBE6}" presName="spacer" presStyleCnt="0"/>
      <dgm:spPr/>
    </dgm:pt>
    <dgm:pt modelId="{682587D3-5B61-4B62-A065-A44AB7CFE8B6}" type="pres">
      <dgm:prSet presAssocID="{57F4A3D3-C731-46D6-A99B-50683DED4D90}" presName="parentText" presStyleLbl="node1" presStyleIdx="7" presStyleCnt="17">
        <dgm:presLayoutVars>
          <dgm:chMax val="0"/>
          <dgm:bulletEnabled val="1"/>
        </dgm:presLayoutVars>
      </dgm:prSet>
      <dgm:spPr/>
      <dgm:t>
        <a:bodyPr/>
        <a:lstStyle/>
        <a:p>
          <a:endParaRPr lang="en-US"/>
        </a:p>
      </dgm:t>
    </dgm:pt>
    <dgm:pt modelId="{90E39511-53D0-4CD6-8D18-70E7FEEEA4C1}" type="pres">
      <dgm:prSet presAssocID="{68044ACD-72EC-43D1-8B03-DF0E97514902}" presName="spacer" presStyleCnt="0"/>
      <dgm:spPr/>
    </dgm:pt>
    <dgm:pt modelId="{E07F66C4-340C-43B8-9A06-0618CE158CBC}" type="pres">
      <dgm:prSet presAssocID="{07E28285-1EBE-4DAC-93F8-6D6413847713}" presName="parentText" presStyleLbl="node1" presStyleIdx="8" presStyleCnt="17">
        <dgm:presLayoutVars>
          <dgm:chMax val="0"/>
          <dgm:bulletEnabled val="1"/>
        </dgm:presLayoutVars>
      </dgm:prSet>
      <dgm:spPr/>
      <dgm:t>
        <a:bodyPr/>
        <a:lstStyle/>
        <a:p>
          <a:endParaRPr lang="en-US"/>
        </a:p>
      </dgm:t>
    </dgm:pt>
    <dgm:pt modelId="{F92D910F-7E53-4030-B269-7CBC7A479518}" type="pres">
      <dgm:prSet presAssocID="{25003439-3100-4946-B132-7ED74E8B0567}" presName="spacer" presStyleCnt="0"/>
      <dgm:spPr/>
    </dgm:pt>
    <dgm:pt modelId="{E02B0FB6-B5ED-42E6-8225-23A09507815D}" type="pres">
      <dgm:prSet presAssocID="{3C8E7B8E-B32A-47D0-95CE-42217544DD88}" presName="parentText" presStyleLbl="node1" presStyleIdx="9" presStyleCnt="17">
        <dgm:presLayoutVars>
          <dgm:chMax val="0"/>
          <dgm:bulletEnabled val="1"/>
        </dgm:presLayoutVars>
      </dgm:prSet>
      <dgm:spPr/>
      <dgm:t>
        <a:bodyPr/>
        <a:lstStyle/>
        <a:p>
          <a:endParaRPr lang="en-US"/>
        </a:p>
      </dgm:t>
    </dgm:pt>
    <dgm:pt modelId="{76B481BD-DF0D-452E-823B-50014DBD9F33}" type="pres">
      <dgm:prSet presAssocID="{71C2F17C-6CEF-4AF8-97F3-1E60D052ED0E}" presName="spacer" presStyleCnt="0"/>
      <dgm:spPr/>
    </dgm:pt>
    <dgm:pt modelId="{CEBC48C6-3AF2-4AFA-88A3-E5EF0852AB94}" type="pres">
      <dgm:prSet presAssocID="{45B764CB-4D37-44DF-B9E4-310094857F44}" presName="parentText" presStyleLbl="node1" presStyleIdx="10" presStyleCnt="17">
        <dgm:presLayoutVars>
          <dgm:chMax val="0"/>
          <dgm:bulletEnabled val="1"/>
        </dgm:presLayoutVars>
      </dgm:prSet>
      <dgm:spPr/>
      <dgm:t>
        <a:bodyPr/>
        <a:lstStyle/>
        <a:p>
          <a:endParaRPr lang="en-US"/>
        </a:p>
      </dgm:t>
    </dgm:pt>
    <dgm:pt modelId="{12E15721-8843-4545-8EEE-70117DD5F1CE}" type="pres">
      <dgm:prSet presAssocID="{123A3E2E-1138-4071-8E7C-CECFA783EBBC}" presName="spacer" presStyleCnt="0"/>
      <dgm:spPr/>
    </dgm:pt>
    <dgm:pt modelId="{EC4CEC10-3CF9-4F8B-B828-FAF2796F0AD2}" type="pres">
      <dgm:prSet presAssocID="{4E0343B7-05D2-4801-A040-453AB7F5FD9E}" presName="parentText" presStyleLbl="node1" presStyleIdx="11" presStyleCnt="17">
        <dgm:presLayoutVars>
          <dgm:chMax val="0"/>
          <dgm:bulletEnabled val="1"/>
        </dgm:presLayoutVars>
      </dgm:prSet>
      <dgm:spPr/>
      <dgm:t>
        <a:bodyPr/>
        <a:lstStyle/>
        <a:p>
          <a:endParaRPr lang="en-US"/>
        </a:p>
      </dgm:t>
    </dgm:pt>
    <dgm:pt modelId="{F596FBDD-47C5-4E1B-BAC2-5B3D9330CEF8}" type="pres">
      <dgm:prSet presAssocID="{D42458CB-180E-4685-8D54-72850AA4767A}" presName="spacer" presStyleCnt="0"/>
      <dgm:spPr/>
    </dgm:pt>
    <dgm:pt modelId="{5FF8EB6C-D9D9-4750-9E40-3CFC2BB97E82}" type="pres">
      <dgm:prSet presAssocID="{43BD3683-1879-4526-92FA-EAD333B31ACF}" presName="parentText" presStyleLbl="node1" presStyleIdx="12" presStyleCnt="17">
        <dgm:presLayoutVars>
          <dgm:chMax val="0"/>
          <dgm:bulletEnabled val="1"/>
        </dgm:presLayoutVars>
      </dgm:prSet>
      <dgm:spPr/>
      <dgm:t>
        <a:bodyPr/>
        <a:lstStyle/>
        <a:p>
          <a:endParaRPr lang="en-US"/>
        </a:p>
      </dgm:t>
    </dgm:pt>
    <dgm:pt modelId="{73163B60-D382-4776-8C39-B5498A6D2E42}" type="pres">
      <dgm:prSet presAssocID="{D1CBF246-A258-4CEC-888E-C2ED25DAAFBC}" presName="spacer" presStyleCnt="0"/>
      <dgm:spPr/>
    </dgm:pt>
    <dgm:pt modelId="{DA565D55-649F-4BBF-B164-196E687319E2}" type="pres">
      <dgm:prSet presAssocID="{1573A02A-72F8-4A6B-A6D3-A47F6D07CE06}" presName="parentText" presStyleLbl="node1" presStyleIdx="13" presStyleCnt="17">
        <dgm:presLayoutVars>
          <dgm:chMax val="0"/>
          <dgm:bulletEnabled val="1"/>
        </dgm:presLayoutVars>
      </dgm:prSet>
      <dgm:spPr/>
      <dgm:t>
        <a:bodyPr/>
        <a:lstStyle/>
        <a:p>
          <a:endParaRPr lang="en-US"/>
        </a:p>
      </dgm:t>
    </dgm:pt>
    <dgm:pt modelId="{75D9418D-27A0-4E88-A387-A9920AFD5E86}" type="pres">
      <dgm:prSet presAssocID="{0C17354E-0581-4DF4-AAEF-EC81D027014C}" presName="spacer" presStyleCnt="0"/>
      <dgm:spPr/>
    </dgm:pt>
    <dgm:pt modelId="{DC318F28-5FA8-4623-BF8B-7DD9EA468426}" type="pres">
      <dgm:prSet presAssocID="{CF1A53B9-929D-4042-9E04-6C121865F21E}" presName="parentText" presStyleLbl="node1" presStyleIdx="14" presStyleCnt="17">
        <dgm:presLayoutVars>
          <dgm:chMax val="0"/>
          <dgm:bulletEnabled val="1"/>
        </dgm:presLayoutVars>
      </dgm:prSet>
      <dgm:spPr/>
      <dgm:t>
        <a:bodyPr/>
        <a:lstStyle/>
        <a:p>
          <a:endParaRPr lang="en-US"/>
        </a:p>
      </dgm:t>
    </dgm:pt>
    <dgm:pt modelId="{46E265CC-E8E1-4CF0-A039-1E748FE4D979}" type="pres">
      <dgm:prSet presAssocID="{387CD700-B329-4705-915E-C22D3B711D38}" presName="spacer" presStyleCnt="0"/>
      <dgm:spPr/>
    </dgm:pt>
    <dgm:pt modelId="{67DB6237-2B0F-474A-9D6D-66B613FC23F0}" type="pres">
      <dgm:prSet presAssocID="{52503353-7E55-4BE2-9812-DA759E3E8C15}" presName="parentText" presStyleLbl="node1" presStyleIdx="15" presStyleCnt="17">
        <dgm:presLayoutVars>
          <dgm:chMax val="0"/>
          <dgm:bulletEnabled val="1"/>
        </dgm:presLayoutVars>
      </dgm:prSet>
      <dgm:spPr/>
      <dgm:t>
        <a:bodyPr/>
        <a:lstStyle/>
        <a:p>
          <a:endParaRPr lang="en-US"/>
        </a:p>
      </dgm:t>
    </dgm:pt>
    <dgm:pt modelId="{2854687D-FB74-427F-83FE-AB7031725032}" type="pres">
      <dgm:prSet presAssocID="{DEF9F9C7-74B6-4E70-9270-57051726C414}" presName="spacer" presStyleCnt="0"/>
      <dgm:spPr/>
    </dgm:pt>
    <dgm:pt modelId="{B868E6E3-ACB9-4D93-8F1B-D15CE237A0B9}" type="pres">
      <dgm:prSet presAssocID="{50266A6F-D6C3-4A22-8C3A-34E09997CB09}" presName="parentText" presStyleLbl="node1" presStyleIdx="16" presStyleCnt="17">
        <dgm:presLayoutVars>
          <dgm:chMax val="0"/>
          <dgm:bulletEnabled val="1"/>
        </dgm:presLayoutVars>
      </dgm:prSet>
      <dgm:spPr/>
      <dgm:t>
        <a:bodyPr/>
        <a:lstStyle/>
        <a:p>
          <a:endParaRPr lang="en-US"/>
        </a:p>
      </dgm:t>
    </dgm:pt>
  </dgm:ptLst>
  <dgm:cxnLst>
    <dgm:cxn modelId="{DB95354E-9D29-41C3-8B70-DE5C64005AD4}" type="presOf" srcId="{CF1A53B9-929D-4042-9E04-6C121865F21E}" destId="{DC318F28-5FA8-4623-BF8B-7DD9EA468426}" srcOrd="0" destOrd="0" presId="urn:microsoft.com/office/officeart/2005/8/layout/vList2"/>
    <dgm:cxn modelId="{CED2366F-3AA2-44B4-BC94-530655299449}" type="presOf" srcId="{506485BD-5538-4751-9718-5A8A53A2E1DB}" destId="{0C3AE6EE-BC7C-43D0-A9FE-B4999634207D}" srcOrd="0" destOrd="0" presId="urn:microsoft.com/office/officeart/2005/8/layout/vList2"/>
    <dgm:cxn modelId="{C47992FA-2EBB-42FC-AE37-B1D597839769}" srcId="{3BCD2A91-F64E-48DE-AD0D-85167E1DA3B6}" destId="{F80F67C3-4ABA-4FCA-8CCB-D970494ED531}" srcOrd="3" destOrd="0" parTransId="{73CEC29A-EEFC-47B0-B552-43929F399955}" sibTransId="{FA7DC744-98E1-460D-A76F-2E4B59A2CAE0}"/>
    <dgm:cxn modelId="{31EB0B94-D40C-42E8-902B-24FB221A9213}" type="presOf" srcId="{A7C5314D-34AC-4E75-B24A-B8A89C3C1799}" destId="{994406BD-0C90-492D-971C-DABEADFB1811}" srcOrd="0" destOrd="0" presId="urn:microsoft.com/office/officeart/2005/8/layout/vList2"/>
    <dgm:cxn modelId="{5B7E2DBE-69E8-405C-8FFA-3F206E243415}" type="presOf" srcId="{43BD3683-1879-4526-92FA-EAD333B31ACF}" destId="{5FF8EB6C-D9D9-4750-9E40-3CFC2BB97E82}" srcOrd="0" destOrd="0" presId="urn:microsoft.com/office/officeart/2005/8/layout/vList2"/>
    <dgm:cxn modelId="{EF0F7CC6-5AFC-49E6-B326-07E9A62AAAB6}" type="presOf" srcId="{3BCD2A91-F64E-48DE-AD0D-85167E1DA3B6}" destId="{B840F577-1477-4D87-9AE9-E6FA18E9ADEE}" srcOrd="0" destOrd="0" presId="urn:microsoft.com/office/officeart/2005/8/layout/vList2"/>
    <dgm:cxn modelId="{6A8BC619-BA22-44D0-83C5-C17154F4F9FB}" type="presOf" srcId="{3C8E7B8E-B32A-47D0-95CE-42217544DD88}" destId="{E02B0FB6-B5ED-42E6-8225-23A09507815D}" srcOrd="0" destOrd="0" presId="urn:microsoft.com/office/officeart/2005/8/layout/vList2"/>
    <dgm:cxn modelId="{CD21994F-0360-4003-85BD-39160C45C695}" type="presOf" srcId="{F80F67C3-4ABA-4FCA-8CCB-D970494ED531}" destId="{DB7C5D4B-9CFA-4ECA-9E8C-F512ABE91FC4}" srcOrd="0" destOrd="0" presId="urn:microsoft.com/office/officeart/2005/8/layout/vList2"/>
    <dgm:cxn modelId="{B8CA0525-A0FC-4E30-A49A-5B0F79B33B9E}" srcId="{3BCD2A91-F64E-48DE-AD0D-85167E1DA3B6}" destId="{0D439DBA-DAA8-4AC7-86A8-AEFCDF8EB11F}" srcOrd="4" destOrd="0" parTransId="{06F6DAF8-B6DF-4312-8A4B-C5AF8A318047}" sibTransId="{86BC7DD4-F6B8-49F1-B43B-3A33FBA84E40}"/>
    <dgm:cxn modelId="{CF91082D-E5A2-43D5-B6D5-406D1D42F5B5}" type="presOf" srcId="{4E0343B7-05D2-4801-A040-453AB7F5FD9E}" destId="{EC4CEC10-3CF9-4F8B-B828-FAF2796F0AD2}" srcOrd="0" destOrd="0" presId="urn:microsoft.com/office/officeart/2005/8/layout/vList2"/>
    <dgm:cxn modelId="{C1A32936-C81F-42EC-8D00-ADACB9916659}" type="presOf" srcId="{57F4A3D3-C731-46D6-A99B-50683DED4D90}" destId="{682587D3-5B61-4B62-A065-A44AB7CFE8B6}" srcOrd="0" destOrd="0" presId="urn:microsoft.com/office/officeart/2005/8/layout/vList2"/>
    <dgm:cxn modelId="{1493AF58-CD63-4ECD-A1A4-DE4E618E237A}" srcId="{3BCD2A91-F64E-48DE-AD0D-85167E1DA3B6}" destId="{30B2D93F-9A05-4853-8651-F456F8796032}" srcOrd="2" destOrd="0" parTransId="{0B80FD2F-FEF0-49AC-9310-54DF2748F762}" sibTransId="{E9217B41-D504-4458-89B2-687FAE2E4A28}"/>
    <dgm:cxn modelId="{B6BFB59E-ECA2-422E-A39E-76A764D4A269}" srcId="{3BCD2A91-F64E-48DE-AD0D-85167E1DA3B6}" destId="{CF1A53B9-929D-4042-9E04-6C121865F21E}" srcOrd="14" destOrd="0" parTransId="{CCE57A7D-C473-4BAA-B058-317ACC1924BC}" sibTransId="{387CD700-B329-4705-915E-C22D3B711D38}"/>
    <dgm:cxn modelId="{4790938D-453B-4716-AE1D-043E9A036620}" srcId="{3BCD2A91-F64E-48DE-AD0D-85167E1DA3B6}" destId="{A7C5314D-34AC-4E75-B24A-B8A89C3C1799}" srcOrd="1" destOrd="0" parTransId="{D83605C2-F3E8-4F1B-9BEB-FC6D5F32464E}" sibTransId="{1E5BB87A-AE78-46F6-AA3A-382C916FF387}"/>
    <dgm:cxn modelId="{B484FC77-323A-4709-8F29-219269E777EE}" srcId="{3BCD2A91-F64E-48DE-AD0D-85167E1DA3B6}" destId="{45B764CB-4D37-44DF-B9E4-310094857F44}" srcOrd="10" destOrd="0" parTransId="{FC40DE95-3A86-48A3-9D85-46B99D7AEE36}" sibTransId="{123A3E2E-1138-4071-8E7C-CECFA783EBBC}"/>
    <dgm:cxn modelId="{8DA27680-60AA-4C0F-89F5-12E8D9930EE3}" srcId="{3BCD2A91-F64E-48DE-AD0D-85167E1DA3B6}" destId="{3C8E7B8E-B32A-47D0-95CE-42217544DD88}" srcOrd="9" destOrd="0" parTransId="{C8683A8C-AFC2-4C0C-8EE2-CAB189B5619D}" sibTransId="{71C2F17C-6CEF-4AF8-97F3-1E60D052ED0E}"/>
    <dgm:cxn modelId="{76AA9CCC-26B6-4374-A6FA-9BA0F2C66EE5}" srcId="{3BCD2A91-F64E-48DE-AD0D-85167E1DA3B6}" destId="{57F4A3D3-C731-46D6-A99B-50683DED4D90}" srcOrd="7" destOrd="0" parTransId="{F955622E-8505-437A-8B8B-C6E0D537A2A9}" sibTransId="{68044ACD-72EC-43D1-8B03-DF0E97514902}"/>
    <dgm:cxn modelId="{5B5B8608-D4B6-4885-867C-5983B7FE7E28}" srcId="{3BCD2A91-F64E-48DE-AD0D-85167E1DA3B6}" destId="{506485BD-5538-4751-9718-5A8A53A2E1DB}" srcOrd="6" destOrd="0" parTransId="{8B6198BE-8876-42D9-9A82-FAB418AD0587}" sibTransId="{29C6C069-2CEC-4106-9537-C8A8905AEBE6}"/>
    <dgm:cxn modelId="{338A69E5-03F3-4563-95BB-209CADD7AA60}" srcId="{3BCD2A91-F64E-48DE-AD0D-85167E1DA3B6}" destId="{0E8B4E92-D08D-43D6-8844-00042CD64D4A}" srcOrd="0" destOrd="0" parTransId="{1B74AE9C-813D-49E8-8709-E4683402EF17}" sibTransId="{40605B32-13D4-43A9-B6A8-FB054A0B3E5B}"/>
    <dgm:cxn modelId="{A886ECA7-DEAB-4C89-8337-B3084F270C7D}" srcId="{3BCD2A91-F64E-48DE-AD0D-85167E1DA3B6}" destId="{07E28285-1EBE-4DAC-93F8-6D6413847713}" srcOrd="8" destOrd="0" parTransId="{C0295A69-8A78-4B43-85B4-5752CA628DAA}" sibTransId="{25003439-3100-4946-B132-7ED74E8B0567}"/>
    <dgm:cxn modelId="{CAFA89E2-BAB9-455F-AC04-87C7660BBBA5}" type="presOf" srcId="{0D439DBA-DAA8-4AC7-86A8-AEFCDF8EB11F}" destId="{20D94838-B38E-46D7-8896-6C804BD8F110}" srcOrd="0" destOrd="0" presId="urn:microsoft.com/office/officeart/2005/8/layout/vList2"/>
    <dgm:cxn modelId="{38472A2E-A976-486F-B35D-01EFFC8ED55D}" type="presOf" srcId="{07E28285-1EBE-4DAC-93F8-6D6413847713}" destId="{E07F66C4-340C-43B8-9A06-0618CE158CBC}" srcOrd="0" destOrd="0" presId="urn:microsoft.com/office/officeart/2005/8/layout/vList2"/>
    <dgm:cxn modelId="{6D8632D4-1248-4A0F-ADB9-73016AEEAD9A}" type="presOf" srcId="{1573A02A-72F8-4A6B-A6D3-A47F6D07CE06}" destId="{DA565D55-649F-4BBF-B164-196E687319E2}" srcOrd="0" destOrd="0" presId="urn:microsoft.com/office/officeart/2005/8/layout/vList2"/>
    <dgm:cxn modelId="{EB53F100-2F07-4CD5-9811-BCFD9B3251C4}" type="presOf" srcId="{45B764CB-4D37-44DF-B9E4-310094857F44}" destId="{CEBC48C6-3AF2-4AFA-88A3-E5EF0852AB94}" srcOrd="0" destOrd="0" presId="urn:microsoft.com/office/officeart/2005/8/layout/vList2"/>
    <dgm:cxn modelId="{7EB69E1F-5E9A-41CB-9DDE-AE35A1E08479}" srcId="{3BCD2A91-F64E-48DE-AD0D-85167E1DA3B6}" destId="{52503353-7E55-4BE2-9812-DA759E3E8C15}" srcOrd="15" destOrd="0" parTransId="{5949EC9D-C64F-47E2-AA85-019124B1CF0E}" sibTransId="{DEF9F9C7-74B6-4E70-9270-57051726C414}"/>
    <dgm:cxn modelId="{46AC526F-CED4-4385-99E2-A48D419E5ABA}" type="presOf" srcId="{50266A6F-D6C3-4A22-8C3A-34E09997CB09}" destId="{B868E6E3-ACB9-4D93-8F1B-D15CE237A0B9}" srcOrd="0" destOrd="0" presId="urn:microsoft.com/office/officeart/2005/8/layout/vList2"/>
    <dgm:cxn modelId="{8CD061C9-4B00-4DD6-B93B-7DC1B3E69C11}" srcId="{3BCD2A91-F64E-48DE-AD0D-85167E1DA3B6}" destId="{BA063509-6074-473D-A30A-69B918BFE43D}" srcOrd="5" destOrd="0" parTransId="{CA9CE843-C87B-4D5B-AB0D-19BE3AF1B9AE}" sibTransId="{C1131106-2E49-4BE5-863F-90B6FD6A8ED9}"/>
    <dgm:cxn modelId="{3023EE38-73D7-4283-BD57-8C32A74E7A96}" srcId="{3BCD2A91-F64E-48DE-AD0D-85167E1DA3B6}" destId="{43BD3683-1879-4526-92FA-EAD333B31ACF}" srcOrd="12" destOrd="0" parTransId="{26F66D7E-F43F-4DA9-A137-F3DF0738FD9A}" sibTransId="{D1CBF246-A258-4CEC-888E-C2ED25DAAFBC}"/>
    <dgm:cxn modelId="{0B4B2C9C-1D97-43F6-A9C3-096563D44621}" srcId="{3BCD2A91-F64E-48DE-AD0D-85167E1DA3B6}" destId="{1573A02A-72F8-4A6B-A6D3-A47F6D07CE06}" srcOrd="13" destOrd="0" parTransId="{34F0DB0B-5773-4255-AEA8-6CE6D23FC16D}" sibTransId="{0C17354E-0581-4DF4-AAEF-EC81D027014C}"/>
    <dgm:cxn modelId="{3E5E711B-FDE8-4AD5-B355-A1E49F01904D}" type="presOf" srcId="{52503353-7E55-4BE2-9812-DA759E3E8C15}" destId="{67DB6237-2B0F-474A-9D6D-66B613FC23F0}" srcOrd="0" destOrd="0" presId="urn:microsoft.com/office/officeart/2005/8/layout/vList2"/>
    <dgm:cxn modelId="{5FED053E-9682-408F-B63D-8FB5868FA480}" type="presOf" srcId="{0E8B4E92-D08D-43D6-8844-00042CD64D4A}" destId="{95269CF4-A26B-45E5-B793-C1DB26EB95FE}" srcOrd="0" destOrd="0" presId="urn:microsoft.com/office/officeart/2005/8/layout/vList2"/>
    <dgm:cxn modelId="{3F7EA98E-5903-4B26-BCE5-A4F999467581}" srcId="{3BCD2A91-F64E-48DE-AD0D-85167E1DA3B6}" destId="{4E0343B7-05D2-4801-A040-453AB7F5FD9E}" srcOrd="11" destOrd="0" parTransId="{5781FCBA-919F-4588-9111-773312F2D14D}" sibTransId="{D42458CB-180E-4685-8D54-72850AA4767A}"/>
    <dgm:cxn modelId="{902350EA-5390-4745-BAC4-23295A35ED05}" srcId="{3BCD2A91-F64E-48DE-AD0D-85167E1DA3B6}" destId="{50266A6F-D6C3-4A22-8C3A-34E09997CB09}" srcOrd="16" destOrd="0" parTransId="{64744CF4-9587-42BC-AEED-DF63D7A725ED}" sibTransId="{3042CD56-FA28-40EB-BC58-2E7B2C5CEE72}"/>
    <dgm:cxn modelId="{DF4005E4-A0AC-43A9-9D20-3ED58F496630}" type="presOf" srcId="{BA063509-6074-473D-A30A-69B918BFE43D}" destId="{60F60EDF-EB1A-4A5A-ACA3-4E61048CD0AF}" srcOrd="0" destOrd="0" presId="urn:microsoft.com/office/officeart/2005/8/layout/vList2"/>
    <dgm:cxn modelId="{187DFD07-00B1-4BE7-9FDD-D6B946C52D5F}" type="presOf" srcId="{30B2D93F-9A05-4853-8651-F456F8796032}" destId="{745B547D-2065-4F5B-A480-18BBD045C9A7}" srcOrd="0" destOrd="0" presId="urn:microsoft.com/office/officeart/2005/8/layout/vList2"/>
    <dgm:cxn modelId="{ADDDA771-948B-4170-AC6B-B97FD4328D64}" type="presParOf" srcId="{B840F577-1477-4D87-9AE9-E6FA18E9ADEE}" destId="{95269CF4-A26B-45E5-B793-C1DB26EB95FE}" srcOrd="0" destOrd="0" presId="urn:microsoft.com/office/officeart/2005/8/layout/vList2"/>
    <dgm:cxn modelId="{541B9315-B4C4-4443-B267-B8740E0F620E}" type="presParOf" srcId="{B840F577-1477-4D87-9AE9-E6FA18E9ADEE}" destId="{48E952B1-0D09-47F2-9AD2-DCAAAE873D5A}" srcOrd="1" destOrd="0" presId="urn:microsoft.com/office/officeart/2005/8/layout/vList2"/>
    <dgm:cxn modelId="{1817F6DC-4563-49CF-AA13-8FACF2FF305B}" type="presParOf" srcId="{B840F577-1477-4D87-9AE9-E6FA18E9ADEE}" destId="{994406BD-0C90-492D-971C-DABEADFB1811}" srcOrd="2" destOrd="0" presId="urn:microsoft.com/office/officeart/2005/8/layout/vList2"/>
    <dgm:cxn modelId="{BDF642C4-738B-4F9E-BCCE-988E5512DB42}" type="presParOf" srcId="{B840F577-1477-4D87-9AE9-E6FA18E9ADEE}" destId="{1F08F4EC-A56C-4BC0-AEA9-19D99F6CF8C8}" srcOrd="3" destOrd="0" presId="urn:microsoft.com/office/officeart/2005/8/layout/vList2"/>
    <dgm:cxn modelId="{F0D8EB1F-2E26-4AA3-8224-696450BC0DED}" type="presParOf" srcId="{B840F577-1477-4D87-9AE9-E6FA18E9ADEE}" destId="{745B547D-2065-4F5B-A480-18BBD045C9A7}" srcOrd="4" destOrd="0" presId="urn:microsoft.com/office/officeart/2005/8/layout/vList2"/>
    <dgm:cxn modelId="{78D1953C-F5D2-4F5C-82A2-A1B8DB5B1F5F}" type="presParOf" srcId="{B840F577-1477-4D87-9AE9-E6FA18E9ADEE}" destId="{AE261044-6005-4ACE-8C57-DC472EF3D5D8}" srcOrd="5" destOrd="0" presId="urn:microsoft.com/office/officeart/2005/8/layout/vList2"/>
    <dgm:cxn modelId="{5B3239AF-D778-45A5-9DD0-3B4F65A84B0D}" type="presParOf" srcId="{B840F577-1477-4D87-9AE9-E6FA18E9ADEE}" destId="{DB7C5D4B-9CFA-4ECA-9E8C-F512ABE91FC4}" srcOrd="6" destOrd="0" presId="urn:microsoft.com/office/officeart/2005/8/layout/vList2"/>
    <dgm:cxn modelId="{F4E7DB32-2EA1-48D3-8249-85CC733A98F5}" type="presParOf" srcId="{B840F577-1477-4D87-9AE9-E6FA18E9ADEE}" destId="{10BBD245-341C-4870-9D00-39050AD2F88B}" srcOrd="7" destOrd="0" presId="urn:microsoft.com/office/officeart/2005/8/layout/vList2"/>
    <dgm:cxn modelId="{F50DF211-9B6C-4C72-A46B-6A1B785F4FDD}" type="presParOf" srcId="{B840F577-1477-4D87-9AE9-E6FA18E9ADEE}" destId="{20D94838-B38E-46D7-8896-6C804BD8F110}" srcOrd="8" destOrd="0" presId="urn:microsoft.com/office/officeart/2005/8/layout/vList2"/>
    <dgm:cxn modelId="{76C3853D-766E-46B8-884D-77BBB4961FF8}" type="presParOf" srcId="{B840F577-1477-4D87-9AE9-E6FA18E9ADEE}" destId="{DA58FCFD-AD38-4E79-9AF2-8F5D443312E4}" srcOrd="9" destOrd="0" presId="urn:microsoft.com/office/officeart/2005/8/layout/vList2"/>
    <dgm:cxn modelId="{0F4C1085-B77B-4A74-8D2F-2C0F6089C1A7}" type="presParOf" srcId="{B840F577-1477-4D87-9AE9-E6FA18E9ADEE}" destId="{60F60EDF-EB1A-4A5A-ACA3-4E61048CD0AF}" srcOrd="10" destOrd="0" presId="urn:microsoft.com/office/officeart/2005/8/layout/vList2"/>
    <dgm:cxn modelId="{AD55D6BE-B9B5-4F39-AE2A-78A2D1705FE1}" type="presParOf" srcId="{B840F577-1477-4D87-9AE9-E6FA18E9ADEE}" destId="{588C42BB-E536-434C-B8C5-7C2A1D6583C4}" srcOrd="11" destOrd="0" presId="urn:microsoft.com/office/officeart/2005/8/layout/vList2"/>
    <dgm:cxn modelId="{9E61BC2A-B057-43A4-9C78-047AF2440854}" type="presParOf" srcId="{B840F577-1477-4D87-9AE9-E6FA18E9ADEE}" destId="{0C3AE6EE-BC7C-43D0-A9FE-B4999634207D}" srcOrd="12" destOrd="0" presId="urn:microsoft.com/office/officeart/2005/8/layout/vList2"/>
    <dgm:cxn modelId="{BBD06903-B3C3-43F5-A8CA-D3B11D99A543}" type="presParOf" srcId="{B840F577-1477-4D87-9AE9-E6FA18E9ADEE}" destId="{C6CB0BDE-C67E-481E-A3DD-ECD499F4C672}" srcOrd="13" destOrd="0" presId="urn:microsoft.com/office/officeart/2005/8/layout/vList2"/>
    <dgm:cxn modelId="{444B834C-D613-4D46-895A-D65DD0F1C19E}" type="presParOf" srcId="{B840F577-1477-4D87-9AE9-E6FA18E9ADEE}" destId="{682587D3-5B61-4B62-A065-A44AB7CFE8B6}" srcOrd="14" destOrd="0" presId="urn:microsoft.com/office/officeart/2005/8/layout/vList2"/>
    <dgm:cxn modelId="{087F0E25-FD71-4ABF-9E60-B4E29168C44F}" type="presParOf" srcId="{B840F577-1477-4D87-9AE9-E6FA18E9ADEE}" destId="{90E39511-53D0-4CD6-8D18-70E7FEEEA4C1}" srcOrd="15" destOrd="0" presId="urn:microsoft.com/office/officeart/2005/8/layout/vList2"/>
    <dgm:cxn modelId="{50AC65C0-4643-4A8E-B44E-5A30BE2EFA24}" type="presParOf" srcId="{B840F577-1477-4D87-9AE9-E6FA18E9ADEE}" destId="{E07F66C4-340C-43B8-9A06-0618CE158CBC}" srcOrd="16" destOrd="0" presId="urn:microsoft.com/office/officeart/2005/8/layout/vList2"/>
    <dgm:cxn modelId="{18087FA8-0336-4012-820E-793C611C4951}" type="presParOf" srcId="{B840F577-1477-4D87-9AE9-E6FA18E9ADEE}" destId="{F92D910F-7E53-4030-B269-7CBC7A479518}" srcOrd="17" destOrd="0" presId="urn:microsoft.com/office/officeart/2005/8/layout/vList2"/>
    <dgm:cxn modelId="{5AEF99F0-4F13-4EC4-8D73-536469C54046}" type="presParOf" srcId="{B840F577-1477-4D87-9AE9-E6FA18E9ADEE}" destId="{E02B0FB6-B5ED-42E6-8225-23A09507815D}" srcOrd="18" destOrd="0" presId="urn:microsoft.com/office/officeart/2005/8/layout/vList2"/>
    <dgm:cxn modelId="{C6A7D698-1E43-45CB-93E8-2A71E45B2A2B}" type="presParOf" srcId="{B840F577-1477-4D87-9AE9-E6FA18E9ADEE}" destId="{76B481BD-DF0D-452E-823B-50014DBD9F33}" srcOrd="19" destOrd="0" presId="urn:microsoft.com/office/officeart/2005/8/layout/vList2"/>
    <dgm:cxn modelId="{27707B99-9662-4DE2-89CE-C47735CC1A18}" type="presParOf" srcId="{B840F577-1477-4D87-9AE9-E6FA18E9ADEE}" destId="{CEBC48C6-3AF2-4AFA-88A3-E5EF0852AB94}" srcOrd="20" destOrd="0" presId="urn:microsoft.com/office/officeart/2005/8/layout/vList2"/>
    <dgm:cxn modelId="{FC8A6FD8-0F0A-483B-B33E-F48EB34BDC2D}" type="presParOf" srcId="{B840F577-1477-4D87-9AE9-E6FA18E9ADEE}" destId="{12E15721-8843-4545-8EEE-70117DD5F1CE}" srcOrd="21" destOrd="0" presId="urn:microsoft.com/office/officeart/2005/8/layout/vList2"/>
    <dgm:cxn modelId="{A663293D-84AC-424D-9866-466C0AA1D6D0}" type="presParOf" srcId="{B840F577-1477-4D87-9AE9-E6FA18E9ADEE}" destId="{EC4CEC10-3CF9-4F8B-B828-FAF2796F0AD2}" srcOrd="22" destOrd="0" presId="urn:microsoft.com/office/officeart/2005/8/layout/vList2"/>
    <dgm:cxn modelId="{245F0007-9A9E-4CD2-90EC-73B1A92A47F1}" type="presParOf" srcId="{B840F577-1477-4D87-9AE9-E6FA18E9ADEE}" destId="{F596FBDD-47C5-4E1B-BAC2-5B3D9330CEF8}" srcOrd="23" destOrd="0" presId="urn:microsoft.com/office/officeart/2005/8/layout/vList2"/>
    <dgm:cxn modelId="{F77F3355-F3E3-4CB4-A1AA-6CB1B6866843}" type="presParOf" srcId="{B840F577-1477-4D87-9AE9-E6FA18E9ADEE}" destId="{5FF8EB6C-D9D9-4750-9E40-3CFC2BB97E82}" srcOrd="24" destOrd="0" presId="urn:microsoft.com/office/officeart/2005/8/layout/vList2"/>
    <dgm:cxn modelId="{4A4E7AD0-0293-4147-A004-AA386F0F13E0}" type="presParOf" srcId="{B840F577-1477-4D87-9AE9-E6FA18E9ADEE}" destId="{73163B60-D382-4776-8C39-B5498A6D2E42}" srcOrd="25" destOrd="0" presId="urn:microsoft.com/office/officeart/2005/8/layout/vList2"/>
    <dgm:cxn modelId="{9D702C51-516D-4EA1-AACF-ADF620EA2A0B}" type="presParOf" srcId="{B840F577-1477-4D87-9AE9-E6FA18E9ADEE}" destId="{DA565D55-649F-4BBF-B164-196E687319E2}" srcOrd="26" destOrd="0" presId="urn:microsoft.com/office/officeart/2005/8/layout/vList2"/>
    <dgm:cxn modelId="{ABA7C870-9FF1-4D4E-98E6-50C641B821B0}" type="presParOf" srcId="{B840F577-1477-4D87-9AE9-E6FA18E9ADEE}" destId="{75D9418D-27A0-4E88-A387-A9920AFD5E86}" srcOrd="27" destOrd="0" presId="urn:microsoft.com/office/officeart/2005/8/layout/vList2"/>
    <dgm:cxn modelId="{693D437C-0E25-43E4-9DB8-FB8C02115F21}" type="presParOf" srcId="{B840F577-1477-4D87-9AE9-E6FA18E9ADEE}" destId="{DC318F28-5FA8-4623-BF8B-7DD9EA468426}" srcOrd="28" destOrd="0" presId="urn:microsoft.com/office/officeart/2005/8/layout/vList2"/>
    <dgm:cxn modelId="{F1DCBE2F-C438-4E38-9C39-DE0A091C0775}" type="presParOf" srcId="{B840F577-1477-4D87-9AE9-E6FA18E9ADEE}" destId="{46E265CC-E8E1-4CF0-A039-1E748FE4D979}" srcOrd="29" destOrd="0" presId="urn:microsoft.com/office/officeart/2005/8/layout/vList2"/>
    <dgm:cxn modelId="{99C49D04-49F7-4654-B761-3192793B2796}" type="presParOf" srcId="{B840F577-1477-4D87-9AE9-E6FA18E9ADEE}" destId="{67DB6237-2B0F-474A-9D6D-66B613FC23F0}" srcOrd="30" destOrd="0" presId="urn:microsoft.com/office/officeart/2005/8/layout/vList2"/>
    <dgm:cxn modelId="{91694510-2538-438C-9852-575D16354389}" type="presParOf" srcId="{B840F577-1477-4D87-9AE9-E6FA18E9ADEE}" destId="{2854687D-FB74-427F-83FE-AB7031725032}" srcOrd="31" destOrd="0" presId="urn:microsoft.com/office/officeart/2005/8/layout/vList2"/>
    <dgm:cxn modelId="{726DB6FA-0C94-4FFA-A5F4-40E5E889BF4B}" type="presParOf" srcId="{B840F577-1477-4D87-9AE9-E6FA18E9ADEE}" destId="{B868E6E3-ACB9-4D93-8F1B-D15CE237A0B9}" srcOrd="3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A3DB9A-F2B7-4BB9-9592-A2D941D3F6A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BA7B395-71E6-4A32-B450-A7410BD5697A}">
      <dgm:prSet custT="1"/>
      <dgm:spPr/>
      <dgm:t>
        <a:bodyPr/>
        <a:lstStyle/>
        <a:p>
          <a:pPr rtl="0"/>
          <a:r>
            <a:rPr lang="en-ZA" sz="1600" b="1" dirty="0" smtClean="0"/>
            <a:t>MOBILE PLANT</a:t>
          </a:r>
          <a:endParaRPr lang="en-US" sz="1600" dirty="0"/>
        </a:p>
      </dgm:t>
    </dgm:pt>
    <dgm:pt modelId="{2678A44D-EEBB-41DD-A80B-B32AB0E3307A}" type="parTrans" cxnId="{8A82DCC5-AEFB-4977-B304-7EAC9CF6A802}">
      <dgm:prSet/>
      <dgm:spPr/>
      <dgm:t>
        <a:bodyPr/>
        <a:lstStyle/>
        <a:p>
          <a:endParaRPr lang="en-US" sz="1600"/>
        </a:p>
      </dgm:t>
    </dgm:pt>
    <dgm:pt modelId="{201992B9-84AB-40EA-ABA9-70E4A9E6C837}" type="sibTrans" cxnId="{8A82DCC5-AEFB-4977-B304-7EAC9CF6A802}">
      <dgm:prSet/>
      <dgm:spPr/>
      <dgm:t>
        <a:bodyPr/>
        <a:lstStyle/>
        <a:p>
          <a:endParaRPr lang="en-US" sz="1600"/>
        </a:p>
      </dgm:t>
    </dgm:pt>
    <dgm:pt modelId="{14A6DAAF-30FC-42A8-915F-B0467BAA2BB0}">
      <dgm:prSet custT="1"/>
      <dgm:spPr/>
      <dgm:t>
        <a:bodyPr/>
        <a:lstStyle/>
        <a:p>
          <a:pPr rtl="0"/>
          <a:endParaRPr lang="en-ZA" sz="1600" b="1" dirty="0"/>
        </a:p>
      </dgm:t>
    </dgm:pt>
    <dgm:pt modelId="{CF565A4D-21C6-45CF-A4D4-68F89A182EF6}" type="parTrans" cxnId="{03FD12B2-E525-4A4E-8542-A37BF7AF8EC8}">
      <dgm:prSet/>
      <dgm:spPr/>
      <dgm:t>
        <a:bodyPr/>
        <a:lstStyle/>
        <a:p>
          <a:endParaRPr lang="en-US" sz="1600"/>
        </a:p>
      </dgm:t>
    </dgm:pt>
    <dgm:pt modelId="{BD138A2B-CA4F-4C25-8304-70A69AD4B39C}" type="sibTrans" cxnId="{03FD12B2-E525-4A4E-8542-A37BF7AF8EC8}">
      <dgm:prSet/>
      <dgm:spPr/>
      <dgm:t>
        <a:bodyPr/>
        <a:lstStyle/>
        <a:p>
          <a:endParaRPr lang="en-US" sz="1600"/>
        </a:p>
      </dgm:t>
    </dgm:pt>
    <dgm:pt modelId="{D8306CE7-A8DD-4FA9-921A-971488821BA4}">
      <dgm:prSet custT="1"/>
      <dgm:spPr/>
      <dgm:t>
        <a:bodyPr/>
        <a:lstStyle/>
        <a:p>
          <a:pPr rtl="0"/>
          <a:r>
            <a:rPr lang="en-ZA" sz="1600" b="1" dirty="0" smtClean="0"/>
            <a:t>   LHD’s</a:t>
          </a:r>
          <a:endParaRPr lang="en-US" sz="1600" dirty="0"/>
        </a:p>
      </dgm:t>
    </dgm:pt>
    <dgm:pt modelId="{C607B37D-75FD-4868-B8EC-5ED5A03B88F3}" type="parTrans" cxnId="{E585944C-4C98-4C00-B2A6-1D5EB79346F4}">
      <dgm:prSet/>
      <dgm:spPr/>
      <dgm:t>
        <a:bodyPr/>
        <a:lstStyle/>
        <a:p>
          <a:endParaRPr lang="en-US" sz="1600"/>
        </a:p>
      </dgm:t>
    </dgm:pt>
    <dgm:pt modelId="{5B05FC5C-2A50-4967-8CD8-940FD94A2571}" type="sibTrans" cxnId="{E585944C-4C98-4C00-B2A6-1D5EB79346F4}">
      <dgm:prSet/>
      <dgm:spPr/>
      <dgm:t>
        <a:bodyPr/>
        <a:lstStyle/>
        <a:p>
          <a:endParaRPr lang="en-US" sz="1600"/>
        </a:p>
      </dgm:t>
    </dgm:pt>
    <dgm:pt modelId="{F5B26BB6-1230-4C80-81ED-C2CAE81932B8}">
      <dgm:prSet custT="1"/>
      <dgm:spPr/>
      <dgm:t>
        <a:bodyPr/>
        <a:lstStyle/>
        <a:p>
          <a:pPr rtl="0"/>
          <a:endParaRPr lang="en-ZA" sz="1600" b="1" dirty="0"/>
        </a:p>
      </dgm:t>
    </dgm:pt>
    <dgm:pt modelId="{395DC21B-D2FF-4837-955D-35ADACAB1C9F}" type="parTrans" cxnId="{BAC9F12D-9B79-4C0D-B910-559ED94C84AC}">
      <dgm:prSet/>
      <dgm:spPr/>
      <dgm:t>
        <a:bodyPr/>
        <a:lstStyle/>
        <a:p>
          <a:endParaRPr lang="en-US" sz="1600"/>
        </a:p>
      </dgm:t>
    </dgm:pt>
    <dgm:pt modelId="{115A1298-E46E-4DD8-8A0F-080A1DBA59CF}" type="sibTrans" cxnId="{BAC9F12D-9B79-4C0D-B910-559ED94C84AC}">
      <dgm:prSet/>
      <dgm:spPr/>
      <dgm:t>
        <a:bodyPr/>
        <a:lstStyle/>
        <a:p>
          <a:endParaRPr lang="en-US" sz="1600"/>
        </a:p>
      </dgm:t>
    </dgm:pt>
    <dgm:pt modelId="{BD78CCDE-8AC4-4B1C-9922-80AC51D79B09}">
      <dgm:prSet custT="1"/>
      <dgm:spPr/>
      <dgm:t>
        <a:bodyPr/>
        <a:lstStyle/>
        <a:p>
          <a:pPr rtl="0"/>
          <a:r>
            <a:rPr lang="en-ZA" sz="1600" b="1" dirty="0" smtClean="0"/>
            <a:t>   Dump trucks</a:t>
          </a:r>
          <a:endParaRPr lang="en-US" sz="1600" dirty="0"/>
        </a:p>
      </dgm:t>
    </dgm:pt>
    <dgm:pt modelId="{AB57BBE6-FD94-4DFF-AE7C-8328FC7EECD8}" type="parTrans" cxnId="{7E3A9EEC-F217-43F8-BBC0-E5384CAE56A6}">
      <dgm:prSet/>
      <dgm:spPr/>
      <dgm:t>
        <a:bodyPr/>
        <a:lstStyle/>
        <a:p>
          <a:endParaRPr lang="en-US" sz="1600"/>
        </a:p>
      </dgm:t>
    </dgm:pt>
    <dgm:pt modelId="{37A038FC-C022-4B3A-A6AD-3B1599456617}" type="sibTrans" cxnId="{7E3A9EEC-F217-43F8-BBC0-E5384CAE56A6}">
      <dgm:prSet/>
      <dgm:spPr/>
      <dgm:t>
        <a:bodyPr/>
        <a:lstStyle/>
        <a:p>
          <a:endParaRPr lang="en-US" sz="1600"/>
        </a:p>
      </dgm:t>
    </dgm:pt>
    <dgm:pt modelId="{12233024-ED80-4ED4-8166-8BFE7ED2627B}">
      <dgm:prSet custT="1"/>
      <dgm:spPr/>
      <dgm:t>
        <a:bodyPr/>
        <a:lstStyle/>
        <a:p>
          <a:pPr rtl="0"/>
          <a:endParaRPr lang="en-ZA" sz="1600" b="1" dirty="0"/>
        </a:p>
      </dgm:t>
    </dgm:pt>
    <dgm:pt modelId="{312D8DB4-9B7A-4E9A-8E0C-93FF8345A7A4}" type="parTrans" cxnId="{B6B81115-4DDC-4125-B833-3F6478C13EDF}">
      <dgm:prSet/>
      <dgm:spPr/>
      <dgm:t>
        <a:bodyPr/>
        <a:lstStyle/>
        <a:p>
          <a:endParaRPr lang="en-US" sz="1600"/>
        </a:p>
      </dgm:t>
    </dgm:pt>
    <dgm:pt modelId="{F3DE01B1-DF06-486E-B36B-FE07650E6746}" type="sibTrans" cxnId="{B6B81115-4DDC-4125-B833-3F6478C13EDF}">
      <dgm:prSet/>
      <dgm:spPr/>
      <dgm:t>
        <a:bodyPr/>
        <a:lstStyle/>
        <a:p>
          <a:endParaRPr lang="en-US" sz="1600"/>
        </a:p>
      </dgm:t>
    </dgm:pt>
    <dgm:pt modelId="{BB5A0701-CAFC-411F-9F13-2B98F9DD18C8}">
      <dgm:prSet custT="1"/>
      <dgm:spPr/>
      <dgm:t>
        <a:bodyPr/>
        <a:lstStyle/>
        <a:p>
          <a:pPr rtl="0"/>
          <a:r>
            <a:rPr lang="en-ZA" sz="1600" b="1" dirty="0" smtClean="0"/>
            <a:t>   Drill rigs</a:t>
          </a:r>
          <a:endParaRPr lang="en-US" sz="1600" dirty="0"/>
        </a:p>
      </dgm:t>
    </dgm:pt>
    <dgm:pt modelId="{3122289E-7E05-4851-B70E-86E4A5E263C4}" type="parTrans" cxnId="{06323BDF-E656-442D-B657-50C03FD32947}">
      <dgm:prSet/>
      <dgm:spPr/>
      <dgm:t>
        <a:bodyPr/>
        <a:lstStyle/>
        <a:p>
          <a:endParaRPr lang="en-US" sz="1600"/>
        </a:p>
      </dgm:t>
    </dgm:pt>
    <dgm:pt modelId="{F0E9ABF7-1DB2-426B-AFF7-A8882BCAA3C4}" type="sibTrans" cxnId="{06323BDF-E656-442D-B657-50C03FD32947}">
      <dgm:prSet/>
      <dgm:spPr/>
      <dgm:t>
        <a:bodyPr/>
        <a:lstStyle/>
        <a:p>
          <a:endParaRPr lang="en-US" sz="1600"/>
        </a:p>
      </dgm:t>
    </dgm:pt>
    <dgm:pt modelId="{3219C8DE-4C29-4E99-8F39-5B19DCD45690}">
      <dgm:prSet custT="1"/>
      <dgm:spPr/>
      <dgm:t>
        <a:bodyPr/>
        <a:lstStyle/>
        <a:p>
          <a:pPr rtl="0"/>
          <a:endParaRPr lang="en-ZA" sz="1600" b="1" dirty="0"/>
        </a:p>
      </dgm:t>
    </dgm:pt>
    <dgm:pt modelId="{1E3EBC6A-8661-477B-ADA8-FE4E2D673275}" type="parTrans" cxnId="{6E940B98-F8F9-4CAB-8E8E-626A5C6E999E}">
      <dgm:prSet/>
      <dgm:spPr/>
      <dgm:t>
        <a:bodyPr/>
        <a:lstStyle/>
        <a:p>
          <a:endParaRPr lang="en-US" sz="1600"/>
        </a:p>
      </dgm:t>
    </dgm:pt>
    <dgm:pt modelId="{92E2AA30-B800-42A0-8AF3-3D393BF8B212}" type="sibTrans" cxnId="{6E940B98-F8F9-4CAB-8E8E-626A5C6E999E}">
      <dgm:prSet/>
      <dgm:spPr/>
      <dgm:t>
        <a:bodyPr/>
        <a:lstStyle/>
        <a:p>
          <a:endParaRPr lang="en-US" sz="1600"/>
        </a:p>
      </dgm:t>
    </dgm:pt>
    <dgm:pt modelId="{86553A83-2232-4FDB-BB46-1A6D0E0D8619}">
      <dgm:prSet custT="1"/>
      <dgm:spPr/>
      <dgm:t>
        <a:bodyPr/>
        <a:lstStyle/>
        <a:p>
          <a:pPr rtl="0"/>
          <a:r>
            <a:rPr lang="en-ZA" sz="1600" b="1" dirty="0" smtClean="0"/>
            <a:t>   Other off road</a:t>
          </a:r>
          <a:endParaRPr lang="en-US" sz="1600" dirty="0"/>
        </a:p>
      </dgm:t>
    </dgm:pt>
    <dgm:pt modelId="{FFC32D27-7101-44A2-B639-365C0741B319}" type="parTrans" cxnId="{125561BE-1EEC-4FF2-87D4-E8C7AC99159D}">
      <dgm:prSet/>
      <dgm:spPr/>
      <dgm:t>
        <a:bodyPr/>
        <a:lstStyle/>
        <a:p>
          <a:endParaRPr lang="en-US" sz="1600"/>
        </a:p>
      </dgm:t>
    </dgm:pt>
    <dgm:pt modelId="{E5F95B27-B4F3-4BF4-8A2A-CFAE6F8E8BE4}" type="sibTrans" cxnId="{125561BE-1EEC-4FF2-87D4-E8C7AC99159D}">
      <dgm:prSet/>
      <dgm:spPr/>
      <dgm:t>
        <a:bodyPr/>
        <a:lstStyle/>
        <a:p>
          <a:endParaRPr lang="en-US" sz="1600"/>
        </a:p>
      </dgm:t>
    </dgm:pt>
    <dgm:pt modelId="{B06C2180-C0F1-41B9-A1A8-F45131311D3E}">
      <dgm:prSet custT="1"/>
      <dgm:spPr/>
      <dgm:t>
        <a:bodyPr/>
        <a:lstStyle/>
        <a:p>
          <a:pPr rtl="0"/>
          <a:endParaRPr lang="en-ZA" sz="1600" b="1" dirty="0"/>
        </a:p>
      </dgm:t>
    </dgm:pt>
    <dgm:pt modelId="{5A100804-46F0-40B1-AA36-289626184F5C}" type="parTrans" cxnId="{8DF55598-8077-4A88-A081-1C5A018E0325}">
      <dgm:prSet/>
      <dgm:spPr/>
      <dgm:t>
        <a:bodyPr/>
        <a:lstStyle/>
        <a:p>
          <a:endParaRPr lang="en-US" sz="1600"/>
        </a:p>
      </dgm:t>
    </dgm:pt>
    <dgm:pt modelId="{7AECDBC1-B200-4E32-A7F1-D4A306C1A0D6}" type="sibTrans" cxnId="{8DF55598-8077-4A88-A081-1C5A018E0325}">
      <dgm:prSet/>
      <dgm:spPr/>
      <dgm:t>
        <a:bodyPr/>
        <a:lstStyle/>
        <a:p>
          <a:endParaRPr lang="en-US" sz="1600"/>
        </a:p>
      </dgm:t>
    </dgm:pt>
    <dgm:pt modelId="{E7F37938-A5B5-43FB-9358-D64B9A5B0B5A}">
      <dgm:prSet custT="1"/>
      <dgm:spPr/>
      <dgm:t>
        <a:bodyPr/>
        <a:lstStyle/>
        <a:p>
          <a:pPr rtl="0"/>
          <a:r>
            <a:rPr lang="en-ZA" sz="1600" b="1" dirty="0" smtClean="0"/>
            <a:t>   LDV’s</a:t>
          </a:r>
          <a:endParaRPr lang="en-US" sz="1600" dirty="0"/>
        </a:p>
      </dgm:t>
    </dgm:pt>
    <dgm:pt modelId="{AF2F96BA-0BD5-447E-95CA-9FDD60B05ED4}" type="parTrans" cxnId="{7DD35105-B8B3-44B9-B5D2-B74A3DAD917A}">
      <dgm:prSet/>
      <dgm:spPr/>
      <dgm:t>
        <a:bodyPr/>
        <a:lstStyle/>
        <a:p>
          <a:endParaRPr lang="en-US" sz="1600"/>
        </a:p>
      </dgm:t>
    </dgm:pt>
    <dgm:pt modelId="{A3694D06-66EC-4E4E-A436-D0A7623A3466}" type="sibTrans" cxnId="{7DD35105-B8B3-44B9-B5D2-B74A3DAD917A}">
      <dgm:prSet/>
      <dgm:spPr/>
      <dgm:t>
        <a:bodyPr/>
        <a:lstStyle/>
        <a:p>
          <a:endParaRPr lang="en-US" sz="1600"/>
        </a:p>
      </dgm:t>
    </dgm:pt>
    <dgm:pt modelId="{6864117F-27C6-4331-B7A6-5B29BEC349CB}">
      <dgm:prSet custT="1"/>
      <dgm:spPr/>
      <dgm:t>
        <a:bodyPr/>
        <a:lstStyle/>
        <a:p>
          <a:pPr rtl="0"/>
          <a:endParaRPr lang="en-ZA" sz="1600" b="1" dirty="0"/>
        </a:p>
      </dgm:t>
    </dgm:pt>
    <dgm:pt modelId="{C75CCC63-60E0-4A3D-BA52-CA078B806084}" type="parTrans" cxnId="{5FD2F28B-ADC4-475A-8DBC-7606017DF913}">
      <dgm:prSet/>
      <dgm:spPr/>
      <dgm:t>
        <a:bodyPr/>
        <a:lstStyle/>
        <a:p>
          <a:endParaRPr lang="en-US" sz="1600"/>
        </a:p>
      </dgm:t>
    </dgm:pt>
    <dgm:pt modelId="{F2FFDACF-D252-4169-8157-E9E9CA9EF158}" type="sibTrans" cxnId="{5FD2F28B-ADC4-475A-8DBC-7606017DF913}">
      <dgm:prSet/>
      <dgm:spPr/>
      <dgm:t>
        <a:bodyPr/>
        <a:lstStyle/>
        <a:p>
          <a:endParaRPr lang="en-US" sz="1600"/>
        </a:p>
      </dgm:t>
    </dgm:pt>
    <dgm:pt modelId="{E47334BF-354F-4465-8622-4C3A94AA2A2B}">
      <dgm:prSet custT="1"/>
      <dgm:spPr/>
      <dgm:t>
        <a:bodyPr/>
        <a:lstStyle/>
        <a:p>
          <a:pPr rtl="0"/>
          <a:r>
            <a:rPr lang="en-ZA" sz="1600" b="1" dirty="0" smtClean="0"/>
            <a:t>   etc</a:t>
          </a:r>
          <a:endParaRPr lang="en-US" sz="1600" dirty="0"/>
        </a:p>
      </dgm:t>
    </dgm:pt>
    <dgm:pt modelId="{A53617AD-B108-4715-A97B-E8357801FCFF}" type="parTrans" cxnId="{C483BA01-8D04-42C4-89E1-AAAF96CC9DE8}">
      <dgm:prSet/>
      <dgm:spPr/>
      <dgm:t>
        <a:bodyPr/>
        <a:lstStyle/>
        <a:p>
          <a:endParaRPr lang="en-US" sz="1600"/>
        </a:p>
      </dgm:t>
    </dgm:pt>
    <dgm:pt modelId="{44590359-DBCD-4E84-9CE1-EC1ABEA7E078}" type="sibTrans" cxnId="{C483BA01-8D04-42C4-89E1-AAAF96CC9DE8}">
      <dgm:prSet/>
      <dgm:spPr/>
      <dgm:t>
        <a:bodyPr/>
        <a:lstStyle/>
        <a:p>
          <a:endParaRPr lang="en-US" sz="1600"/>
        </a:p>
      </dgm:t>
    </dgm:pt>
    <dgm:pt modelId="{7F06439A-05A9-4CDF-B269-630B4988CED2}" type="pres">
      <dgm:prSet presAssocID="{BAA3DB9A-F2B7-4BB9-9592-A2D941D3F6A5}" presName="linear" presStyleCnt="0">
        <dgm:presLayoutVars>
          <dgm:animLvl val="lvl"/>
          <dgm:resizeHandles val="exact"/>
        </dgm:presLayoutVars>
      </dgm:prSet>
      <dgm:spPr/>
      <dgm:t>
        <a:bodyPr/>
        <a:lstStyle/>
        <a:p>
          <a:endParaRPr lang="en-US"/>
        </a:p>
      </dgm:t>
    </dgm:pt>
    <dgm:pt modelId="{841CCE9E-2D6C-4D29-B11E-663B78D01FB8}" type="pres">
      <dgm:prSet presAssocID="{CBA7B395-71E6-4A32-B450-A7410BD5697A}" presName="parentText" presStyleLbl="node1" presStyleIdx="0" presStyleCnt="13">
        <dgm:presLayoutVars>
          <dgm:chMax val="0"/>
          <dgm:bulletEnabled val="1"/>
        </dgm:presLayoutVars>
      </dgm:prSet>
      <dgm:spPr/>
      <dgm:t>
        <a:bodyPr/>
        <a:lstStyle/>
        <a:p>
          <a:endParaRPr lang="en-US"/>
        </a:p>
      </dgm:t>
    </dgm:pt>
    <dgm:pt modelId="{0FF7E81C-D786-4123-AA98-A12DEF5CD93C}" type="pres">
      <dgm:prSet presAssocID="{201992B9-84AB-40EA-ABA9-70E4A9E6C837}" presName="spacer" presStyleCnt="0"/>
      <dgm:spPr/>
    </dgm:pt>
    <dgm:pt modelId="{248D923F-B5B0-46BF-B2EE-88E7552FF07B}" type="pres">
      <dgm:prSet presAssocID="{14A6DAAF-30FC-42A8-915F-B0467BAA2BB0}" presName="parentText" presStyleLbl="node1" presStyleIdx="1" presStyleCnt="13">
        <dgm:presLayoutVars>
          <dgm:chMax val="0"/>
          <dgm:bulletEnabled val="1"/>
        </dgm:presLayoutVars>
      </dgm:prSet>
      <dgm:spPr/>
      <dgm:t>
        <a:bodyPr/>
        <a:lstStyle/>
        <a:p>
          <a:endParaRPr lang="en-US"/>
        </a:p>
      </dgm:t>
    </dgm:pt>
    <dgm:pt modelId="{5994F759-9532-4E01-9EE1-8B30CE7FEFE0}" type="pres">
      <dgm:prSet presAssocID="{BD138A2B-CA4F-4C25-8304-70A69AD4B39C}" presName="spacer" presStyleCnt="0"/>
      <dgm:spPr/>
    </dgm:pt>
    <dgm:pt modelId="{D24187AA-9CF1-4A13-878F-25C47F74E9D5}" type="pres">
      <dgm:prSet presAssocID="{D8306CE7-A8DD-4FA9-921A-971488821BA4}" presName="parentText" presStyleLbl="node1" presStyleIdx="2" presStyleCnt="13">
        <dgm:presLayoutVars>
          <dgm:chMax val="0"/>
          <dgm:bulletEnabled val="1"/>
        </dgm:presLayoutVars>
      </dgm:prSet>
      <dgm:spPr/>
      <dgm:t>
        <a:bodyPr/>
        <a:lstStyle/>
        <a:p>
          <a:endParaRPr lang="en-US"/>
        </a:p>
      </dgm:t>
    </dgm:pt>
    <dgm:pt modelId="{919B8F32-88FA-49E7-A11E-8763EA54F4F0}" type="pres">
      <dgm:prSet presAssocID="{5B05FC5C-2A50-4967-8CD8-940FD94A2571}" presName="spacer" presStyleCnt="0"/>
      <dgm:spPr/>
    </dgm:pt>
    <dgm:pt modelId="{DBFC9C2E-CA61-4B56-920F-A171515107AB}" type="pres">
      <dgm:prSet presAssocID="{F5B26BB6-1230-4C80-81ED-C2CAE81932B8}" presName="parentText" presStyleLbl="node1" presStyleIdx="3" presStyleCnt="13">
        <dgm:presLayoutVars>
          <dgm:chMax val="0"/>
          <dgm:bulletEnabled val="1"/>
        </dgm:presLayoutVars>
      </dgm:prSet>
      <dgm:spPr/>
      <dgm:t>
        <a:bodyPr/>
        <a:lstStyle/>
        <a:p>
          <a:endParaRPr lang="en-US"/>
        </a:p>
      </dgm:t>
    </dgm:pt>
    <dgm:pt modelId="{6B2FF1A6-4DB6-43B2-8637-A5545ECF5EC2}" type="pres">
      <dgm:prSet presAssocID="{115A1298-E46E-4DD8-8A0F-080A1DBA59CF}" presName="spacer" presStyleCnt="0"/>
      <dgm:spPr/>
    </dgm:pt>
    <dgm:pt modelId="{3D1E4E7F-0588-490B-B521-4DF340E8FD9D}" type="pres">
      <dgm:prSet presAssocID="{BD78CCDE-8AC4-4B1C-9922-80AC51D79B09}" presName="parentText" presStyleLbl="node1" presStyleIdx="4" presStyleCnt="13">
        <dgm:presLayoutVars>
          <dgm:chMax val="0"/>
          <dgm:bulletEnabled val="1"/>
        </dgm:presLayoutVars>
      </dgm:prSet>
      <dgm:spPr/>
      <dgm:t>
        <a:bodyPr/>
        <a:lstStyle/>
        <a:p>
          <a:endParaRPr lang="en-US"/>
        </a:p>
      </dgm:t>
    </dgm:pt>
    <dgm:pt modelId="{09876E68-AB6E-40CC-B78D-6D003C0C5AC0}" type="pres">
      <dgm:prSet presAssocID="{37A038FC-C022-4B3A-A6AD-3B1599456617}" presName="spacer" presStyleCnt="0"/>
      <dgm:spPr/>
    </dgm:pt>
    <dgm:pt modelId="{92E000FD-5F53-4B82-B7F6-F7F75E14EA20}" type="pres">
      <dgm:prSet presAssocID="{12233024-ED80-4ED4-8166-8BFE7ED2627B}" presName="parentText" presStyleLbl="node1" presStyleIdx="5" presStyleCnt="13">
        <dgm:presLayoutVars>
          <dgm:chMax val="0"/>
          <dgm:bulletEnabled val="1"/>
        </dgm:presLayoutVars>
      </dgm:prSet>
      <dgm:spPr/>
      <dgm:t>
        <a:bodyPr/>
        <a:lstStyle/>
        <a:p>
          <a:endParaRPr lang="en-US"/>
        </a:p>
      </dgm:t>
    </dgm:pt>
    <dgm:pt modelId="{F9638DBF-8CC3-491C-AFE7-306F024BD6ED}" type="pres">
      <dgm:prSet presAssocID="{F3DE01B1-DF06-486E-B36B-FE07650E6746}" presName="spacer" presStyleCnt="0"/>
      <dgm:spPr/>
    </dgm:pt>
    <dgm:pt modelId="{651845D9-4EB0-4BDE-B757-B34E28D1D7AD}" type="pres">
      <dgm:prSet presAssocID="{BB5A0701-CAFC-411F-9F13-2B98F9DD18C8}" presName="parentText" presStyleLbl="node1" presStyleIdx="6" presStyleCnt="13">
        <dgm:presLayoutVars>
          <dgm:chMax val="0"/>
          <dgm:bulletEnabled val="1"/>
        </dgm:presLayoutVars>
      </dgm:prSet>
      <dgm:spPr/>
      <dgm:t>
        <a:bodyPr/>
        <a:lstStyle/>
        <a:p>
          <a:endParaRPr lang="en-US"/>
        </a:p>
      </dgm:t>
    </dgm:pt>
    <dgm:pt modelId="{8D7F6C46-B94F-41DC-A227-5D72B4EF4B60}" type="pres">
      <dgm:prSet presAssocID="{F0E9ABF7-1DB2-426B-AFF7-A8882BCAA3C4}" presName="spacer" presStyleCnt="0"/>
      <dgm:spPr/>
    </dgm:pt>
    <dgm:pt modelId="{B771F7F5-FBE3-4213-BD80-50CF0C8165BA}" type="pres">
      <dgm:prSet presAssocID="{3219C8DE-4C29-4E99-8F39-5B19DCD45690}" presName="parentText" presStyleLbl="node1" presStyleIdx="7" presStyleCnt="13">
        <dgm:presLayoutVars>
          <dgm:chMax val="0"/>
          <dgm:bulletEnabled val="1"/>
        </dgm:presLayoutVars>
      </dgm:prSet>
      <dgm:spPr/>
      <dgm:t>
        <a:bodyPr/>
        <a:lstStyle/>
        <a:p>
          <a:endParaRPr lang="en-US"/>
        </a:p>
      </dgm:t>
    </dgm:pt>
    <dgm:pt modelId="{E18FE1EF-0F8D-4070-9311-32781B5ED2F7}" type="pres">
      <dgm:prSet presAssocID="{92E2AA30-B800-42A0-8AF3-3D393BF8B212}" presName="spacer" presStyleCnt="0"/>
      <dgm:spPr/>
    </dgm:pt>
    <dgm:pt modelId="{5F0F01D7-3509-4162-AC15-BFBCF17E5826}" type="pres">
      <dgm:prSet presAssocID="{86553A83-2232-4FDB-BB46-1A6D0E0D8619}" presName="parentText" presStyleLbl="node1" presStyleIdx="8" presStyleCnt="13">
        <dgm:presLayoutVars>
          <dgm:chMax val="0"/>
          <dgm:bulletEnabled val="1"/>
        </dgm:presLayoutVars>
      </dgm:prSet>
      <dgm:spPr/>
      <dgm:t>
        <a:bodyPr/>
        <a:lstStyle/>
        <a:p>
          <a:endParaRPr lang="en-US"/>
        </a:p>
      </dgm:t>
    </dgm:pt>
    <dgm:pt modelId="{E1542129-9384-4902-862B-0682BB11E327}" type="pres">
      <dgm:prSet presAssocID="{E5F95B27-B4F3-4BF4-8A2A-CFAE6F8E8BE4}" presName="spacer" presStyleCnt="0"/>
      <dgm:spPr/>
    </dgm:pt>
    <dgm:pt modelId="{C2C88AD8-F17D-47EF-B4F4-D3197D7F1DD9}" type="pres">
      <dgm:prSet presAssocID="{B06C2180-C0F1-41B9-A1A8-F45131311D3E}" presName="parentText" presStyleLbl="node1" presStyleIdx="9" presStyleCnt="13">
        <dgm:presLayoutVars>
          <dgm:chMax val="0"/>
          <dgm:bulletEnabled val="1"/>
        </dgm:presLayoutVars>
      </dgm:prSet>
      <dgm:spPr/>
      <dgm:t>
        <a:bodyPr/>
        <a:lstStyle/>
        <a:p>
          <a:endParaRPr lang="en-US"/>
        </a:p>
      </dgm:t>
    </dgm:pt>
    <dgm:pt modelId="{B377CE05-D358-4C65-90AE-5BFD6E363188}" type="pres">
      <dgm:prSet presAssocID="{7AECDBC1-B200-4E32-A7F1-D4A306C1A0D6}" presName="spacer" presStyleCnt="0"/>
      <dgm:spPr/>
    </dgm:pt>
    <dgm:pt modelId="{1AB898C2-5937-442C-A082-8C23C38F5D24}" type="pres">
      <dgm:prSet presAssocID="{E7F37938-A5B5-43FB-9358-D64B9A5B0B5A}" presName="parentText" presStyleLbl="node1" presStyleIdx="10" presStyleCnt="13">
        <dgm:presLayoutVars>
          <dgm:chMax val="0"/>
          <dgm:bulletEnabled val="1"/>
        </dgm:presLayoutVars>
      </dgm:prSet>
      <dgm:spPr/>
      <dgm:t>
        <a:bodyPr/>
        <a:lstStyle/>
        <a:p>
          <a:endParaRPr lang="en-US"/>
        </a:p>
      </dgm:t>
    </dgm:pt>
    <dgm:pt modelId="{BBED6A77-F413-4DF3-81CD-214B5537BDD9}" type="pres">
      <dgm:prSet presAssocID="{A3694D06-66EC-4E4E-A436-D0A7623A3466}" presName="spacer" presStyleCnt="0"/>
      <dgm:spPr/>
    </dgm:pt>
    <dgm:pt modelId="{45258D98-DF9F-40AA-81BE-5AF14B47E4C5}" type="pres">
      <dgm:prSet presAssocID="{6864117F-27C6-4331-B7A6-5B29BEC349CB}" presName="parentText" presStyleLbl="node1" presStyleIdx="11" presStyleCnt="13">
        <dgm:presLayoutVars>
          <dgm:chMax val="0"/>
          <dgm:bulletEnabled val="1"/>
        </dgm:presLayoutVars>
      </dgm:prSet>
      <dgm:spPr/>
      <dgm:t>
        <a:bodyPr/>
        <a:lstStyle/>
        <a:p>
          <a:endParaRPr lang="en-US"/>
        </a:p>
      </dgm:t>
    </dgm:pt>
    <dgm:pt modelId="{E897CAF6-5F70-4A08-A484-CBF7182D5D39}" type="pres">
      <dgm:prSet presAssocID="{F2FFDACF-D252-4169-8157-E9E9CA9EF158}" presName="spacer" presStyleCnt="0"/>
      <dgm:spPr/>
    </dgm:pt>
    <dgm:pt modelId="{EF01BEE7-E4DC-40B1-B4B2-1C720288E21C}" type="pres">
      <dgm:prSet presAssocID="{E47334BF-354F-4465-8622-4C3A94AA2A2B}" presName="parentText" presStyleLbl="node1" presStyleIdx="12" presStyleCnt="13">
        <dgm:presLayoutVars>
          <dgm:chMax val="0"/>
          <dgm:bulletEnabled val="1"/>
        </dgm:presLayoutVars>
      </dgm:prSet>
      <dgm:spPr/>
      <dgm:t>
        <a:bodyPr/>
        <a:lstStyle/>
        <a:p>
          <a:endParaRPr lang="en-US"/>
        </a:p>
      </dgm:t>
    </dgm:pt>
  </dgm:ptLst>
  <dgm:cxnLst>
    <dgm:cxn modelId="{4C8451E9-F54A-420B-87BA-359FA5EEDA15}" type="presOf" srcId="{B06C2180-C0F1-41B9-A1A8-F45131311D3E}" destId="{C2C88AD8-F17D-47EF-B4F4-D3197D7F1DD9}" srcOrd="0" destOrd="0" presId="urn:microsoft.com/office/officeart/2005/8/layout/vList2"/>
    <dgm:cxn modelId="{5FD2F28B-ADC4-475A-8DBC-7606017DF913}" srcId="{BAA3DB9A-F2B7-4BB9-9592-A2D941D3F6A5}" destId="{6864117F-27C6-4331-B7A6-5B29BEC349CB}" srcOrd="11" destOrd="0" parTransId="{C75CCC63-60E0-4A3D-BA52-CA078B806084}" sibTransId="{F2FFDACF-D252-4169-8157-E9E9CA9EF158}"/>
    <dgm:cxn modelId="{F46736BC-D9D5-4562-A25D-030EF1CE44C4}" type="presOf" srcId="{F5B26BB6-1230-4C80-81ED-C2CAE81932B8}" destId="{DBFC9C2E-CA61-4B56-920F-A171515107AB}" srcOrd="0" destOrd="0" presId="urn:microsoft.com/office/officeart/2005/8/layout/vList2"/>
    <dgm:cxn modelId="{BAC9F12D-9B79-4C0D-B910-559ED94C84AC}" srcId="{BAA3DB9A-F2B7-4BB9-9592-A2D941D3F6A5}" destId="{F5B26BB6-1230-4C80-81ED-C2CAE81932B8}" srcOrd="3" destOrd="0" parTransId="{395DC21B-D2FF-4837-955D-35ADACAB1C9F}" sibTransId="{115A1298-E46E-4DD8-8A0F-080A1DBA59CF}"/>
    <dgm:cxn modelId="{B6B81115-4DDC-4125-B833-3F6478C13EDF}" srcId="{BAA3DB9A-F2B7-4BB9-9592-A2D941D3F6A5}" destId="{12233024-ED80-4ED4-8166-8BFE7ED2627B}" srcOrd="5" destOrd="0" parTransId="{312D8DB4-9B7A-4E9A-8E0C-93FF8345A7A4}" sibTransId="{F3DE01B1-DF06-486E-B36B-FE07650E6746}"/>
    <dgm:cxn modelId="{EDB744BB-8503-425F-8D35-523263B2DFBD}" type="presOf" srcId="{6864117F-27C6-4331-B7A6-5B29BEC349CB}" destId="{45258D98-DF9F-40AA-81BE-5AF14B47E4C5}" srcOrd="0" destOrd="0" presId="urn:microsoft.com/office/officeart/2005/8/layout/vList2"/>
    <dgm:cxn modelId="{7DD35105-B8B3-44B9-B5D2-B74A3DAD917A}" srcId="{BAA3DB9A-F2B7-4BB9-9592-A2D941D3F6A5}" destId="{E7F37938-A5B5-43FB-9358-D64B9A5B0B5A}" srcOrd="10" destOrd="0" parTransId="{AF2F96BA-0BD5-447E-95CA-9FDD60B05ED4}" sibTransId="{A3694D06-66EC-4E4E-A436-D0A7623A3466}"/>
    <dgm:cxn modelId="{8DF55598-8077-4A88-A081-1C5A018E0325}" srcId="{BAA3DB9A-F2B7-4BB9-9592-A2D941D3F6A5}" destId="{B06C2180-C0F1-41B9-A1A8-F45131311D3E}" srcOrd="9" destOrd="0" parTransId="{5A100804-46F0-40B1-AA36-289626184F5C}" sibTransId="{7AECDBC1-B200-4E32-A7F1-D4A306C1A0D6}"/>
    <dgm:cxn modelId="{8A82DCC5-AEFB-4977-B304-7EAC9CF6A802}" srcId="{BAA3DB9A-F2B7-4BB9-9592-A2D941D3F6A5}" destId="{CBA7B395-71E6-4A32-B450-A7410BD5697A}" srcOrd="0" destOrd="0" parTransId="{2678A44D-EEBB-41DD-A80B-B32AB0E3307A}" sibTransId="{201992B9-84AB-40EA-ABA9-70E4A9E6C837}"/>
    <dgm:cxn modelId="{E5990532-82A3-48CE-BE50-90BE4A738809}" type="presOf" srcId="{BD78CCDE-8AC4-4B1C-9922-80AC51D79B09}" destId="{3D1E4E7F-0588-490B-B521-4DF340E8FD9D}" srcOrd="0" destOrd="0" presId="urn:microsoft.com/office/officeart/2005/8/layout/vList2"/>
    <dgm:cxn modelId="{C483BA01-8D04-42C4-89E1-AAAF96CC9DE8}" srcId="{BAA3DB9A-F2B7-4BB9-9592-A2D941D3F6A5}" destId="{E47334BF-354F-4465-8622-4C3A94AA2A2B}" srcOrd="12" destOrd="0" parTransId="{A53617AD-B108-4715-A97B-E8357801FCFF}" sibTransId="{44590359-DBCD-4E84-9CE1-EC1ABEA7E078}"/>
    <dgm:cxn modelId="{24907B60-A33C-4EAE-8AA4-0A227209132E}" type="presOf" srcId="{CBA7B395-71E6-4A32-B450-A7410BD5697A}" destId="{841CCE9E-2D6C-4D29-B11E-663B78D01FB8}" srcOrd="0" destOrd="0" presId="urn:microsoft.com/office/officeart/2005/8/layout/vList2"/>
    <dgm:cxn modelId="{08BF51C2-226D-4E32-A92F-4B9C262AFE40}" type="presOf" srcId="{BAA3DB9A-F2B7-4BB9-9592-A2D941D3F6A5}" destId="{7F06439A-05A9-4CDF-B269-630B4988CED2}" srcOrd="0" destOrd="0" presId="urn:microsoft.com/office/officeart/2005/8/layout/vList2"/>
    <dgm:cxn modelId="{E585944C-4C98-4C00-B2A6-1D5EB79346F4}" srcId="{BAA3DB9A-F2B7-4BB9-9592-A2D941D3F6A5}" destId="{D8306CE7-A8DD-4FA9-921A-971488821BA4}" srcOrd="2" destOrd="0" parTransId="{C607B37D-75FD-4868-B8EC-5ED5A03B88F3}" sibTransId="{5B05FC5C-2A50-4967-8CD8-940FD94A2571}"/>
    <dgm:cxn modelId="{7E3A9EEC-F217-43F8-BBC0-E5384CAE56A6}" srcId="{BAA3DB9A-F2B7-4BB9-9592-A2D941D3F6A5}" destId="{BD78CCDE-8AC4-4B1C-9922-80AC51D79B09}" srcOrd="4" destOrd="0" parTransId="{AB57BBE6-FD94-4DFF-AE7C-8328FC7EECD8}" sibTransId="{37A038FC-C022-4B3A-A6AD-3B1599456617}"/>
    <dgm:cxn modelId="{83C3D7D1-575E-43FB-B9F9-9E69AACD0230}" type="presOf" srcId="{D8306CE7-A8DD-4FA9-921A-971488821BA4}" destId="{D24187AA-9CF1-4A13-878F-25C47F74E9D5}" srcOrd="0" destOrd="0" presId="urn:microsoft.com/office/officeart/2005/8/layout/vList2"/>
    <dgm:cxn modelId="{DC8315AF-F393-4EA8-804C-D0766CB307E6}" type="presOf" srcId="{14A6DAAF-30FC-42A8-915F-B0467BAA2BB0}" destId="{248D923F-B5B0-46BF-B2EE-88E7552FF07B}" srcOrd="0" destOrd="0" presId="urn:microsoft.com/office/officeart/2005/8/layout/vList2"/>
    <dgm:cxn modelId="{03FD12B2-E525-4A4E-8542-A37BF7AF8EC8}" srcId="{BAA3DB9A-F2B7-4BB9-9592-A2D941D3F6A5}" destId="{14A6DAAF-30FC-42A8-915F-B0467BAA2BB0}" srcOrd="1" destOrd="0" parTransId="{CF565A4D-21C6-45CF-A4D4-68F89A182EF6}" sibTransId="{BD138A2B-CA4F-4C25-8304-70A69AD4B39C}"/>
    <dgm:cxn modelId="{2EE1B4AF-192A-4A99-9BD8-2BD9383C6094}" type="presOf" srcId="{3219C8DE-4C29-4E99-8F39-5B19DCD45690}" destId="{B771F7F5-FBE3-4213-BD80-50CF0C8165BA}" srcOrd="0" destOrd="0" presId="urn:microsoft.com/office/officeart/2005/8/layout/vList2"/>
    <dgm:cxn modelId="{3FBC5228-4C3A-4769-A038-718E44EED8DE}" type="presOf" srcId="{12233024-ED80-4ED4-8166-8BFE7ED2627B}" destId="{92E000FD-5F53-4B82-B7F6-F7F75E14EA20}" srcOrd="0" destOrd="0" presId="urn:microsoft.com/office/officeart/2005/8/layout/vList2"/>
    <dgm:cxn modelId="{064B0F28-385D-4826-B1D3-6C943D95880C}" type="presOf" srcId="{BB5A0701-CAFC-411F-9F13-2B98F9DD18C8}" destId="{651845D9-4EB0-4BDE-B757-B34E28D1D7AD}" srcOrd="0" destOrd="0" presId="urn:microsoft.com/office/officeart/2005/8/layout/vList2"/>
    <dgm:cxn modelId="{125561BE-1EEC-4FF2-87D4-E8C7AC99159D}" srcId="{BAA3DB9A-F2B7-4BB9-9592-A2D941D3F6A5}" destId="{86553A83-2232-4FDB-BB46-1A6D0E0D8619}" srcOrd="8" destOrd="0" parTransId="{FFC32D27-7101-44A2-B639-365C0741B319}" sibTransId="{E5F95B27-B4F3-4BF4-8A2A-CFAE6F8E8BE4}"/>
    <dgm:cxn modelId="{3684C38A-4B19-4075-B099-6A82D47B6E7E}" type="presOf" srcId="{E47334BF-354F-4465-8622-4C3A94AA2A2B}" destId="{EF01BEE7-E4DC-40B1-B4B2-1C720288E21C}" srcOrd="0" destOrd="0" presId="urn:microsoft.com/office/officeart/2005/8/layout/vList2"/>
    <dgm:cxn modelId="{225E84DD-CBA2-42EC-AEDC-353499C0EC22}" type="presOf" srcId="{86553A83-2232-4FDB-BB46-1A6D0E0D8619}" destId="{5F0F01D7-3509-4162-AC15-BFBCF17E5826}" srcOrd="0" destOrd="0" presId="urn:microsoft.com/office/officeart/2005/8/layout/vList2"/>
    <dgm:cxn modelId="{06323BDF-E656-442D-B657-50C03FD32947}" srcId="{BAA3DB9A-F2B7-4BB9-9592-A2D941D3F6A5}" destId="{BB5A0701-CAFC-411F-9F13-2B98F9DD18C8}" srcOrd="6" destOrd="0" parTransId="{3122289E-7E05-4851-B70E-86E4A5E263C4}" sibTransId="{F0E9ABF7-1DB2-426B-AFF7-A8882BCAA3C4}"/>
    <dgm:cxn modelId="{6E940B98-F8F9-4CAB-8E8E-626A5C6E999E}" srcId="{BAA3DB9A-F2B7-4BB9-9592-A2D941D3F6A5}" destId="{3219C8DE-4C29-4E99-8F39-5B19DCD45690}" srcOrd="7" destOrd="0" parTransId="{1E3EBC6A-8661-477B-ADA8-FE4E2D673275}" sibTransId="{92E2AA30-B800-42A0-8AF3-3D393BF8B212}"/>
    <dgm:cxn modelId="{113433D3-80E1-4B3F-A603-6EF19E8DB7A1}" type="presOf" srcId="{E7F37938-A5B5-43FB-9358-D64B9A5B0B5A}" destId="{1AB898C2-5937-442C-A082-8C23C38F5D24}" srcOrd="0" destOrd="0" presId="urn:microsoft.com/office/officeart/2005/8/layout/vList2"/>
    <dgm:cxn modelId="{F82E5610-CA8F-46DA-B429-7D4ECC98C755}" type="presParOf" srcId="{7F06439A-05A9-4CDF-B269-630B4988CED2}" destId="{841CCE9E-2D6C-4D29-B11E-663B78D01FB8}" srcOrd="0" destOrd="0" presId="urn:microsoft.com/office/officeart/2005/8/layout/vList2"/>
    <dgm:cxn modelId="{D876CB3C-8EC3-4188-9447-EA74EEAABA21}" type="presParOf" srcId="{7F06439A-05A9-4CDF-B269-630B4988CED2}" destId="{0FF7E81C-D786-4123-AA98-A12DEF5CD93C}" srcOrd="1" destOrd="0" presId="urn:microsoft.com/office/officeart/2005/8/layout/vList2"/>
    <dgm:cxn modelId="{D0F45279-A2C6-426D-BB64-2AE87828F812}" type="presParOf" srcId="{7F06439A-05A9-4CDF-B269-630B4988CED2}" destId="{248D923F-B5B0-46BF-B2EE-88E7552FF07B}" srcOrd="2" destOrd="0" presId="urn:microsoft.com/office/officeart/2005/8/layout/vList2"/>
    <dgm:cxn modelId="{D46FB7BC-4CDC-46B2-B706-F57D432F42D1}" type="presParOf" srcId="{7F06439A-05A9-4CDF-B269-630B4988CED2}" destId="{5994F759-9532-4E01-9EE1-8B30CE7FEFE0}" srcOrd="3" destOrd="0" presId="urn:microsoft.com/office/officeart/2005/8/layout/vList2"/>
    <dgm:cxn modelId="{164FC589-7A15-4EBE-85F9-41D52EEBB054}" type="presParOf" srcId="{7F06439A-05A9-4CDF-B269-630B4988CED2}" destId="{D24187AA-9CF1-4A13-878F-25C47F74E9D5}" srcOrd="4" destOrd="0" presId="urn:microsoft.com/office/officeart/2005/8/layout/vList2"/>
    <dgm:cxn modelId="{ECE512C2-CEE8-4D48-8E16-89683E7B2774}" type="presParOf" srcId="{7F06439A-05A9-4CDF-B269-630B4988CED2}" destId="{919B8F32-88FA-49E7-A11E-8763EA54F4F0}" srcOrd="5" destOrd="0" presId="urn:microsoft.com/office/officeart/2005/8/layout/vList2"/>
    <dgm:cxn modelId="{AABF8105-536A-42F9-9A1E-EC6AC3C28DD9}" type="presParOf" srcId="{7F06439A-05A9-4CDF-B269-630B4988CED2}" destId="{DBFC9C2E-CA61-4B56-920F-A171515107AB}" srcOrd="6" destOrd="0" presId="urn:microsoft.com/office/officeart/2005/8/layout/vList2"/>
    <dgm:cxn modelId="{0116B132-3B18-4634-9B2D-43E3850A7D39}" type="presParOf" srcId="{7F06439A-05A9-4CDF-B269-630B4988CED2}" destId="{6B2FF1A6-4DB6-43B2-8637-A5545ECF5EC2}" srcOrd="7" destOrd="0" presId="urn:microsoft.com/office/officeart/2005/8/layout/vList2"/>
    <dgm:cxn modelId="{F9E65363-C6CF-4E4D-92BA-57D63D7703F8}" type="presParOf" srcId="{7F06439A-05A9-4CDF-B269-630B4988CED2}" destId="{3D1E4E7F-0588-490B-B521-4DF340E8FD9D}" srcOrd="8" destOrd="0" presId="urn:microsoft.com/office/officeart/2005/8/layout/vList2"/>
    <dgm:cxn modelId="{DC4A3531-28B3-4459-948D-428C20405573}" type="presParOf" srcId="{7F06439A-05A9-4CDF-B269-630B4988CED2}" destId="{09876E68-AB6E-40CC-B78D-6D003C0C5AC0}" srcOrd="9" destOrd="0" presId="urn:microsoft.com/office/officeart/2005/8/layout/vList2"/>
    <dgm:cxn modelId="{2435C6BE-707B-415D-A8DE-D3C467488258}" type="presParOf" srcId="{7F06439A-05A9-4CDF-B269-630B4988CED2}" destId="{92E000FD-5F53-4B82-B7F6-F7F75E14EA20}" srcOrd="10" destOrd="0" presId="urn:microsoft.com/office/officeart/2005/8/layout/vList2"/>
    <dgm:cxn modelId="{65521263-C86D-480B-9580-C273215B1B7B}" type="presParOf" srcId="{7F06439A-05A9-4CDF-B269-630B4988CED2}" destId="{F9638DBF-8CC3-491C-AFE7-306F024BD6ED}" srcOrd="11" destOrd="0" presId="urn:microsoft.com/office/officeart/2005/8/layout/vList2"/>
    <dgm:cxn modelId="{56F4EE18-6BDD-4E42-A4B6-438D324F0A86}" type="presParOf" srcId="{7F06439A-05A9-4CDF-B269-630B4988CED2}" destId="{651845D9-4EB0-4BDE-B757-B34E28D1D7AD}" srcOrd="12" destOrd="0" presId="urn:microsoft.com/office/officeart/2005/8/layout/vList2"/>
    <dgm:cxn modelId="{54DCFAC9-AE27-45E8-B311-406BFE6BE987}" type="presParOf" srcId="{7F06439A-05A9-4CDF-B269-630B4988CED2}" destId="{8D7F6C46-B94F-41DC-A227-5D72B4EF4B60}" srcOrd="13" destOrd="0" presId="urn:microsoft.com/office/officeart/2005/8/layout/vList2"/>
    <dgm:cxn modelId="{839B98CF-D650-40AE-AA15-B667B802624A}" type="presParOf" srcId="{7F06439A-05A9-4CDF-B269-630B4988CED2}" destId="{B771F7F5-FBE3-4213-BD80-50CF0C8165BA}" srcOrd="14" destOrd="0" presId="urn:microsoft.com/office/officeart/2005/8/layout/vList2"/>
    <dgm:cxn modelId="{CD0C69B9-89C5-426C-93CA-20D8EB15D172}" type="presParOf" srcId="{7F06439A-05A9-4CDF-B269-630B4988CED2}" destId="{E18FE1EF-0F8D-4070-9311-32781B5ED2F7}" srcOrd="15" destOrd="0" presId="urn:microsoft.com/office/officeart/2005/8/layout/vList2"/>
    <dgm:cxn modelId="{EE7F3EB0-E7E3-4326-A0EA-5BE3C9117E38}" type="presParOf" srcId="{7F06439A-05A9-4CDF-B269-630B4988CED2}" destId="{5F0F01D7-3509-4162-AC15-BFBCF17E5826}" srcOrd="16" destOrd="0" presId="urn:microsoft.com/office/officeart/2005/8/layout/vList2"/>
    <dgm:cxn modelId="{5FD48AC9-BC59-4A45-8109-FFB7972044D7}" type="presParOf" srcId="{7F06439A-05A9-4CDF-B269-630B4988CED2}" destId="{E1542129-9384-4902-862B-0682BB11E327}" srcOrd="17" destOrd="0" presId="urn:microsoft.com/office/officeart/2005/8/layout/vList2"/>
    <dgm:cxn modelId="{922C01DB-24B5-4A45-916C-AAB85A726508}" type="presParOf" srcId="{7F06439A-05A9-4CDF-B269-630B4988CED2}" destId="{C2C88AD8-F17D-47EF-B4F4-D3197D7F1DD9}" srcOrd="18" destOrd="0" presId="urn:microsoft.com/office/officeart/2005/8/layout/vList2"/>
    <dgm:cxn modelId="{3EE01126-422C-47CD-9350-65DEAB1F2049}" type="presParOf" srcId="{7F06439A-05A9-4CDF-B269-630B4988CED2}" destId="{B377CE05-D358-4C65-90AE-5BFD6E363188}" srcOrd="19" destOrd="0" presId="urn:microsoft.com/office/officeart/2005/8/layout/vList2"/>
    <dgm:cxn modelId="{9DE222CE-FDBF-4E4C-A4E4-9E46D4553BA7}" type="presParOf" srcId="{7F06439A-05A9-4CDF-B269-630B4988CED2}" destId="{1AB898C2-5937-442C-A082-8C23C38F5D24}" srcOrd="20" destOrd="0" presId="urn:microsoft.com/office/officeart/2005/8/layout/vList2"/>
    <dgm:cxn modelId="{B978C38B-2C6B-4377-8446-DF0E121C8290}" type="presParOf" srcId="{7F06439A-05A9-4CDF-B269-630B4988CED2}" destId="{BBED6A77-F413-4DF3-81CD-214B5537BDD9}" srcOrd="21" destOrd="0" presId="urn:microsoft.com/office/officeart/2005/8/layout/vList2"/>
    <dgm:cxn modelId="{1CE1BE29-E57D-4032-B594-2376C3D7E970}" type="presParOf" srcId="{7F06439A-05A9-4CDF-B269-630B4988CED2}" destId="{45258D98-DF9F-40AA-81BE-5AF14B47E4C5}" srcOrd="22" destOrd="0" presId="urn:microsoft.com/office/officeart/2005/8/layout/vList2"/>
    <dgm:cxn modelId="{3D2961D5-39F3-46DF-B403-006CBAAA99E6}" type="presParOf" srcId="{7F06439A-05A9-4CDF-B269-630B4988CED2}" destId="{E897CAF6-5F70-4A08-A484-CBF7182D5D39}" srcOrd="23" destOrd="0" presId="urn:microsoft.com/office/officeart/2005/8/layout/vList2"/>
    <dgm:cxn modelId="{B78A3966-8792-414F-A6BC-3444BB87EF51}" type="presParOf" srcId="{7F06439A-05A9-4CDF-B269-630B4988CED2}" destId="{EF01BEE7-E4DC-40B1-B4B2-1C720288E21C}" srcOrd="2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A3DB9A-F2B7-4BB9-9592-A2D941D3F6A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BA7B395-71E6-4A32-B450-A7410BD5697A}">
      <dgm:prSet custT="1"/>
      <dgm:spPr/>
      <dgm:t>
        <a:bodyPr/>
        <a:lstStyle/>
        <a:p>
          <a:pPr rtl="0"/>
          <a:r>
            <a:rPr lang="en-ZA" sz="1600" b="1" dirty="0" smtClean="0"/>
            <a:t>MOBILE PLANT</a:t>
          </a:r>
          <a:endParaRPr lang="en-US" sz="1600" dirty="0"/>
        </a:p>
      </dgm:t>
    </dgm:pt>
    <dgm:pt modelId="{2678A44D-EEBB-41DD-A80B-B32AB0E3307A}" type="parTrans" cxnId="{8A82DCC5-AEFB-4977-B304-7EAC9CF6A802}">
      <dgm:prSet/>
      <dgm:spPr/>
      <dgm:t>
        <a:bodyPr/>
        <a:lstStyle/>
        <a:p>
          <a:endParaRPr lang="en-US" sz="1600"/>
        </a:p>
      </dgm:t>
    </dgm:pt>
    <dgm:pt modelId="{201992B9-84AB-40EA-ABA9-70E4A9E6C837}" type="sibTrans" cxnId="{8A82DCC5-AEFB-4977-B304-7EAC9CF6A802}">
      <dgm:prSet/>
      <dgm:spPr/>
      <dgm:t>
        <a:bodyPr/>
        <a:lstStyle/>
        <a:p>
          <a:endParaRPr lang="en-US" sz="1600"/>
        </a:p>
      </dgm:t>
    </dgm:pt>
    <dgm:pt modelId="{14A6DAAF-30FC-42A8-915F-B0467BAA2BB0}">
      <dgm:prSet custT="1"/>
      <dgm:spPr/>
      <dgm:t>
        <a:bodyPr/>
        <a:lstStyle/>
        <a:p>
          <a:pPr rtl="0"/>
          <a:endParaRPr lang="en-ZA" sz="1600" b="1" dirty="0"/>
        </a:p>
      </dgm:t>
    </dgm:pt>
    <dgm:pt modelId="{CF565A4D-21C6-45CF-A4D4-68F89A182EF6}" type="parTrans" cxnId="{03FD12B2-E525-4A4E-8542-A37BF7AF8EC8}">
      <dgm:prSet/>
      <dgm:spPr/>
      <dgm:t>
        <a:bodyPr/>
        <a:lstStyle/>
        <a:p>
          <a:endParaRPr lang="en-US" sz="1600"/>
        </a:p>
      </dgm:t>
    </dgm:pt>
    <dgm:pt modelId="{BD138A2B-CA4F-4C25-8304-70A69AD4B39C}" type="sibTrans" cxnId="{03FD12B2-E525-4A4E-8542-A37BF7AF8EC8}">
      <dgm:prSet/>
      <dgm:spPr/>
      <dgm:t>
        <a:bodyPr/>
        <a:lstStyle/>
        <a:p>
          <a:endParaRPr lang="en-US" sz="1600"/>
        </a:p>
      </dgm:t>
    </dgm:pt>
    <dgm:pt modelId="{D8306CE7-A8DD-4FA9-921A-971488821BA4}">
      <dgm:prSet custT="1"/>
      <dgm:spPr/>
      <dgm:t>
        <a:bodyPr/>
        <a:lstStyle/>
        <a:p>
          <a:pPr rtl="0"/>
          <a:r>
            <a:rPr lang="en-ZA" sz="1600" b="1" dirty="0" smtClean="0"/>
            <a:t>   Loaders</a:t>
          </a:r>
          <a:endParaRPr lang="en-US" sz="1600" dirty="0"/>
        </a:p>
      </dgm:t>
    </dgm:pt>
    <dgm:pt modelId="{C607B37D-75FD-4868-B8EC-5ED5A03B88F3}" type="parTrans" cxnId="{E585944C-4C98-4C00-B2A6-1D5EB79346F4}">
      <dgm:prSet/>
      <dgm:spPr/>
      <dgm:t>
        <a:bodyPr/>
        <a:lstStyle/>
        <a:p>
          <a:endParaRPr lang="en-US" sz="1600"/>
        </a:p>
      </dgm:t>
    </dgm:pt>
    <dgm:pt modelId="{5B05FC5C-2A50-4967-8CD8-940FD94A2571}" type="sibTrans" cxnId="{E585944C-4C98-4C00-B2A6-1D5EB79346F4}">
      <dgm:prSet/>
      <dgm:spPr/>
      <dgm:t>
        <a:bodyPr/>
        <a:lstStyle/>
        <a:p>
          <a:endParaRPr lang="en-US" sz="1600"/>
        </a:p>
      </dgm:t>
    </dgm:pt>
    <dgm:pt modelId="{F5B26BB6-1230-4C80-81ED-C2CAE81932B8}">
      <dgm:prSet custT="1"/>
      <dgm:spPr/>
      <dgm:t>
        <a:bodyPr/>
        <a:lstStyle/>
        <a:p>
          <a:pPr rtl="0"/>
          <a:endParaRPr lang="en-ZA" sz="1600" b="1" dirty="0"/>
        </a:p>
      </dgm:t>
    </dgm:pt>
    <dgm:pt modelId="{395DC21B-D2FF-4837-955D-35ADACAB1C9F}" type="parTrans" cxnId="{BAC9F12D-9B79-4C0D-B910-559ED94C84AC}">
      <dgm:prSet/>
      <dgm:spPr/>
      <dgm:t>
        <a:bodyPr/>
        <a:lstStyle/>
        <a:p>
          <a:endParaRPr lang="en-US" sz="1600"/>
        </a:p>
      </dgm:t>
    </dgm:pt>
    <dgm:pt modelId="{115A1298-E46E-4DD8-8A0F-080A1DBA59CF}" type="sibTrans" cxnId="{BAC9F12D-9B79-4C0D-B910-559ED94C84AC}">
      <dgm:prSet/>
      <dgm:spPr/>
      <dgm:t>
        <a:bodyPr/>
        <a:lstStyle/>
        <a:p>
          <a:endParaRPr lang="en-US" sz="1600"/>
        </a:p>
      </dgm:t>
    </dgm:pt>
    <dgm:pt modelId="{BD78CCDE-8AC4-4B1C-9922-80AC51D79B09}">
      <dgm:prSet custT="1"/>
      <dgm:spPr/>
      <dgm:t>
        <a:bodyPr/>
        <a:lstStyle/>
        <a:p>
          <a:pPr rtl="0"/>
          <a:r>
            <a:rPr lang="en-ZA" sz="1600" b="1" dirty="0" smtClean="0"/>
            <a:t>   Dump trucks</a:t>
          </a:r>
          <a:endParaRPr lang="en-US" sz="1600" dirty="0"/>
        </a:p>
      </dgm:t>
    </dgm:pt>
    <dgm:pt modelId="{AB57BBE6-FD94-4DFF-AE7C-8328FC7EECD8}" type="parTrans" cxnId="{7E3A9EEC-F217-43F8-BBC0-E5384CAE56A6}">
      <dgm:prSet/>
      <dgm:spPr/>
      <dgm:t>
        <a:bodyPr/>
        <a:lstStyle/>
        <a:p>
          <a:endParaRPr lang="en-US" sz="1600"/>
        </a:p>
      </dgm:t>
    </dgm:pt>
    <dgm:pt modelId="{37A038FC-C022-4B3A-A6AD-3B1599456617}" type="sibTrans" cxnId="{7E3A9EEC-F217-43F8-BBC0-E5384CAE56A6}">
      <dgm:prSet/>
      <dgm:spPr/>
      <dgm:t>
        <a:bodyPr/>
        <a:lstStyle/>
        <a:p>
          <a:endParaRPr lang="en-US" sz="1600"/>
        </a:p>
      </dgm:t>
    </dgm:pt>
    <dgm:pt modelId="{12233024-ED80-4ED4-8166-8BFE7ED2627B}">
      <dgm:prSet custT="1"/>
      <dgm:spPr/>
      <dgm:t>
        <a:bodyPr/>
        <a:lstStyle/>
        <a:p>
          <a:pPr rtl="0"/>
          <a:endParaRPr lang="en-ZA" sz="1600" b="1" dirty="0"/>
        </a:p>
      </dgm:t>
    </dgm:pt>
    <dgm:pt modelId="{312D8DB4-9B7A-4E9A-8E0C-93FF8345A7A4}" type="parTrans" cxnId="{B6B81115-4DDC-4125-B833-3F6478C13EDF}">
      <dgm:prSet/>
      <dgm:spPr/>
      <dgm:t>
        <a:bodyPr/>
        <a:lstStyle/>
        <a:p>
          <a:endParaRPr lang="en-US" sz="1600"/>
        </a:p>
      </dgm:t>
    </dgm:pt>
    <dgm:pt modelId="{F3DE01B1-DF06-486E-B36B-FE07650E6746}" type="sibTrans" cxnId="{B6B81115-4DDC-4125-B833-3F6478C13EDF}">
      <dgm:prSet/>
      <dgm:spPr/>
      <dgm:t>
        <a:bodyPr/>
        <a:lstStyle/>
        <a:p>
          <a:endParaRPr lang="en-US" sz="1600"/>
        </a:p>
      </dgm:t>
    </dgm:pt>
    <dgm:pt modelId="{BB5A0701-CAFC-411F-9F13-2B98F9DD18C8}">
      <dgm:prSet custT="1"/>
      <dgm:spPr/>
      <dgm:t>
        <a:bodyPr/>
        <a:lstStyle/>
        <a:p>
          <a:pPr rtl="0"/>
          <a:r>
            <a:rPr lang="en-ZA" sz="1600" b="1" dirty="0" smtClean="0"/>
            <a:t>   Drill rigs</a:t>
          </a:r>
          <a:endParaRPr lang="en-US" sz="1600" dirty="0"/>
        </a:p>
      </dgm:t>
    </dgm:pt>
    <dgm:pt modelId="{3122289E-7E05-4851-B70E-86E4A5E263C4}" type="parTrans" cxnId="{06323BDF-E656-442D-B657-50C03FD32947}">
      <dgm:prSet/>
      <dgm:spPr/>
      <dgm:t>
        <a:bodyPr/>
        <a:lstStyle/>
        <a:p>
          <a:endParaRPr lang="en-US" sz="1600"/>
        </a:p>
      </dgm:t>
    </dgm:pt>
    <dgm:pt modelId="{F0E9ABF7-1DB2-426B-AFF7-A8882BCAA3C4}" type="sibTrans" cxnId="{06323BDF-E656-442D-B657-50C03FD32947}">
      <dgm:prSet/>
      <dgm:spPr/>
      <dgm:t>
        <a:bodyPr/>
        <a:lstStyle/>
        <a:p>
          <a:endParaRPr lang="en-US" sz="1600"/>
        </a:p>
      </dgm:t>
    </dgm:pt>
    <dgm:pt modelId="{3219C8DE-4C29-4E99-8F39-5B19DCD45690}">
      <dgm:prSet custT="1"/>
      <dgm:spPr/>
      <dgm:t>
        <a:bodyPr/>
        <a:lstStyle/>
        <a:p>
          <a:pPr rtl="0"/>
          <a:endParaRPr lang="en-ZA" sz="1600" b="1" dirty="0"/>
        </a:p>
      </dgm:t>
    </dgm:pt>
    <dgm:pt modelId="{1E3EBC6A-8661-477B-ADA8-FE4E2D673275}" type="parTrans" cxnId="{6E940B98-F8F9-4CAB-8E8E-626A5C6E999E}">
      <dgm:prSet/>
      <dgm:spPr/>
      <dgm:t>
        <a:bodyPr/>
        <a:lstStyle/>
        <a:p>
          <a:endParaRPr lang="en-US" sz="1600"/>
        </a:p>
      </dgm:t>
    </dgm:pt>
    <dgm:pt modelId="{92E2AA30-B800-42A0-8AF3-3D393BF8B212}" type="sibTrans" cxnId="{6E940B98-F8F9-4CAB-8E8E-626A5C6E999E}">
      <dgm:prSet/>
      <dgm:spPr/>
      <dgm:t>
        <a:bodyPr/>
        <a:lstStyle/>
        <a:p>
          <a:endParaRPr lang="en-US" sz="1600"/>
        </a:p>
      </dgm:t>
    </dgm:pt>
    <dgm:pt modelId="{86553A83-2232-4FDB-BB46-1A6D0E0D8619}">
      <dgm:prSet custT="1"/>
      <dgm:spPr/>
      <dgm:t>
        <a:bodyPr/>
        <a:lstStyle/>
        <a:p>
          <a:pPr rtl="0"/>
          <a:r>
            <a:rPr lang="en-ZA" sz="1600" b="1" dirty="0" smtClean="0"/>
            <a:t>   Other off road</a:t>
          </a:r>
          <a:endParaRPr lang="en-US" sz="1600" dirty="0"/>
        </a:p>
      </dgm:t>
    </dgm:pt>
    <dgm:pt modelId="{FFC32D27-7101-44A2-B639-365C0741B319}" type="parTrans" cxnId="{125561BE-1EEC-4FF2-87D4-E8C7AC99159D}">
      <dgm:prSet/>
      <dgm:spPr/>
      <dgm:t>
        <a:bodyPr/>
        <a:lstStyle/>
        <a:p>
          <a:endParaRPr lang="en-US" sz="1600"/>
        </a:p>
      </dgm:t>
    </dgm:pt>
    <dgm:pt modelId="{E5F95B27-B4F3-4BF4-8A2A-CFAE6F8E8BE4}" type="sibTrans" cxnId="{125561BE-1EEC-4FF2-87D4-E8C7AC99159D}">
      <dgm:prSet/>
      <dgm:spPr/>
      <dgm:t>
        <a:bodyPr/>
        <a:lstStyle/>
        <a:p>
          <a:endParaRPr lang="en-US" sz="1600"/>
        </a:p>
      </dgm:t>
    </dgm:pt>
    <dgm:pt modelId="{B06C2180-C0F1-41B9-A1A8-F45131311D3E}">
      <dgm:prSet custT="1"/>
      <dgm:spPr/>
      <dgm:t>
        <a:bodyPr/>
        <a:lstStyle/>
        <a:p>
          <a:pPr rtl="0"/>
          <a:endParaRPr lang="en-ZA" sz="1600" b="1" dirty="0"/>
        </a:p>
      </dgm:t>
    </dgm:pt>
    <dgm:pt modelId="{5A100804-46F0-40B1-AA36-289626184F5C}" type="parTrans" cxnId="{8DF55598-8077-4A88-A081-1C5A018E0325}">
      <dgm:prSet/>
      <dgm:spPr/>
      <dgm:t>
        <a:bodyPr/>
        <a:lstStyle/>
        <a:p>
          <a:endParaRPr lang="en-US" sz="1600"/>
        </a:p>
      </dgm:t>
    </dgm:pt>
    <dgm:pt modelId="{7AECDBC1-B200-4E32-A7F1-D4A306C1A0D6}" type="sibTrans" cxnId="{8DF55598-8077-4A88-A081-1C5A018E0325}">
      <dgm:prSet/>
      <dgm:spPr/>
      <dgm:t>
        <a:bodyPr/>
        <a:lstStyle/>
        <a:p>
          <a:endParaRPr lang="en-US" sz="1600"/>
        </a:p>
      </dgm:t>
    </dgm:pt>
    <dgm:pt modelId="{E7F37938-A5B5-43FB-9358-D64B9A5B0B5A}">
      <dgm:prSet custT="1"/>
      <dgm:spPr/>
      <dgm:t>
        <a:bodyPr/>
        <a:lstStyle/>
        <a:p>
          <a:pPr rtl="0"/>
          <a:r>
            <a:rPr lang="en-ZA" sz="1600" b="1" dirty="0" smtClean="0"/>
            <a:t>   LDV’s</a:t>
          </a:r>
          <a:endParaRPr lang="en-US" sz="1600" dirty="0"/>
        </a:p>
      </dgm:t>
    </dgm:pt>
    <dgm:pt modelId="{AF2F96BA-0BD5-447E-95CA-9FDD60B05ED4}" type="parTrans" cxnId="{7DD35105-B8B3-44B9-B5D2-B74A3DAD917A}">
      <dgm:prSet/>
      <dgm:spPr/>
      <dgm:t>
        <a:bodyPr/>
        <a:lstStyle/>
        <a:p>
          <a:endParaRPr lang="en-US" sz="1600"/>
        </a:p>
      </dgm:t>
    </dgm:pt>
    <dgm:pt modelId="{A3694D06-66EC-4E4E-A436-D0A7623A3466}" type="sibTrans" cxnId="{7DD35105-B8B3-44B9-B5D2-B74A3DAD917A}">
      <dgm:prSet/>
      <dgm:spPr/>
      <dgm:t>
        <a:bodyPr/>
        <a:lstStyle/>
        <a:p>
          <a:endParaRPr lang="en-US" sz="1600"/>
        </a:p>
      </dgm:t>
    </dgm:pt>
    <dgm:pt modelId="{6864117F-27C6-4331-B7A6-5B29BEC349CB}">
      <dgm:prSet custT="1"/>
      <dgm:spPr/>
      <dgm:t>
        <a:bodyPr/>
        <a:lstStyle/>
        <a:p>
          <a:pPr rtl="0"/>
          <a:endParaRPr lang="en-ZA" sz="1600" b="1" dirty="0"/>
        </a:p>
      </dgm:t>
    </dgm:pt>
    <dgm:pt modelId="{C75CCC63-60E0-4A3D-BA52-CA078B806084}" type="parTrans" cxnId="{5FD2F28B-ADC4-475A-8DBC-7606017DF913}">
      <dgm:prSet/>
      <dgm:spPr/>
      <dgm:t>
        <a:bodyPr/>
        <a:lstStyle/>
        <a:p>
          <a:endParaRPr lang="en-US" sz="1600"/>
        </a:p>
      </dgm:t>
    </dgm:pt>
    <dgm:pt modelId="{F2FFDACF-D252-4169-8157-E9E9CA9EF158}" type="sibTrans" cxnId="{5FD2F28B-ADC4-475A-8DBC-7606017DF913}">
      <dgm:prSet/>
      <dgm:spPr/>
      <dgm:t>
        <a:bodyPr/>
        <a:lstStyle/>
        <a:p>
          <a:endParaRPr lang="en-US" sz="1600"/>
        </a:p>
      </dgm:t>
    </dgm:pt>
    <dgm:pt modelId="{E47334BF-354F-4465-8622-4C3A94AA2A2B}">
      <dgm:prSet custT="1"/>
      <dgm:spPr/>
      <dgm:t>
        <a:bodyPr/>
        <a:lstStyle/>
        <a:p>
          <a:pPr rtl="0"/>
          <a:r>
            <a:rPr lang="en-ZA" sz="1600" b="1" dirty="0" smtClean="0"/>
            <a:t>   etc</a:t>
          </a:r>
          <a:endParaRPr lang="en-US" sz="1600" dirty="0"/>
        </a:p>
      </dgm:t>
    </dgm:pt>
    <dgm:pt modelId="{A53617AD-B108-4715-A97B-E8357801FCFF}" type="parTrans" cxnId="{C483BA01-8D04-42C4-89E1-AAAF96CC9DE8}">
      <dgm:prSet/>
      <dgm:spPr/>
      <dgm:t>
        <a:bodyPr/>
        <a:lstStyle/>
        <a:p>
          <a:endParaRPr lang="en-US" sz="1600"/>
        </a:p>
      </dgm:t>
    </dgm:pt>
    <dgm:pt modelId="{44590359-DBCD-4E84-9CE1-EC1ABEA7E078}" type="sibTrans" cxnId="{C483BA01-8D04-42C4-89E1-AAAF96CC9DE8}">
      <dgm:prSet/>
      <dgm:spPr/>
      <dgm:t>
        <a:bodyPr/>
        <a:lstStyle/>
        <a:p>
          <a:endParaRPr lang="en-US" sz="1600"/>
        </a:p>
      </dgm:t>
    </dgm:pt>
    <dgm:pt modelId="{7F06439A-05A9-4CDF-B269-630B4988CED2}" type="pres">
      <dgm:prSet presAssocID="{BAA3DB9A-F2B7-4BB9-9592-A2D941D3F6A5}" presName="linear" presStyleCnt="0">
        <dgm:presLayoutVars>
          <dgm:animLvl val="lvl"/>
          <dgm:resizeHandles val="exact"/>
        </dgm:presLayoutVars>
      </dgm:prSet>
      <dgm:spPr/>
      <dgm:t>
        <a:bodyPr/>
        <a:lstStyle/>
        <a:p>
          <a:endParaRPr lang="en-US"/>
        </a:p>
      </dgm:t>
    </dgm:pt>
    <dgm:pt modelId="{841CCE9E-2D6C-4D29-B11E-663B78D01FB8}" type="pres">
      <dgm:prSet presAssocID="{CBA7B395-71E6-4A32-B450-A7410BD5697A}" presName="parentText" presStyleLbl="node1" presStyleIdx="0" presStyleCnt="13">
        <dgm:presLayoutVars>
          <dgm:chMax val="0"/>
          <dgm:bulletEnabled val="1"/>
        </dgm:presLayoutVars>
      </dgm:prSet>
      <dgm:spPr/>
      <dgm:t>
        <a:bodyPr/>
        <a:lstStyle/>
        <a:p>
          <a:endParaRPr lang="en-US"/>
        </a:p>
      </dgm:t>
    </dgm:pt>
    <dgm:pt modelId="{0FF7E81C-D786-4123-AA98-A12DEF5CD93C}" type="pres">
      <dgm:prSet presAssocID="{201992B9-84AB-40EA-ABA9-70E4A9E6C837}" presName="spacer" presStyleCnt="0"/>
      <dgm:spPr/>
    </dgm:pt>
    <dgm:pt modelId="{248D923F-B5B0-46BF-B2EE-88E7552FF07B}" type="pres">
      <dgm:prSet presAssocID="{14A6DAAF-30FC-42A8-915F-B0467BAA2BB0}" presName="parentText" presStyleLbl="node1" presStyleIdx="1" presStyleCnt="13">
        <dgm:presLayoutVars>
          <dgm:chMax val="0"/>
          <dgm:bulletEnabled val="1"/>
        </dgm:presLayoutVars>
      </dgm:prSet>
      <dgm:spPr/>
      <dgm:t>
        <a:bodyPr/>
        <a:lstStyle/>
        <a:p>
          <a:endParaRPr lang="en-US"/>
        </a:p>
      </dgm:t>
    </dgm:pt>
    <dgm:pt modelId="{5994F759-9532-4E01-9EE1-8B30CE7FEFE0}" type="pres">
      <dgm:prSet presAssocID="{BD138A2B-CA4F-4C25-8304-70A69AD4B39C}" presName="spacer" presStyleCnt="0"/>
      <dgm:spPr/>
    </dgm:pt>
    <dgm:pt modelId="{D24187AA-9CF1-4A13-878F-25C47F74E9D5}" type="pres">
      <dgm:prSet presAssocID="{D8306CE7-A8DD-4FA9-921A-971488821BA4}" presName="parentText" presStyleLbl="node1" presStyleIdx="2" presStyleCnt="13">
        <dgm:presLayoutVars>
          <dgm:chMax val="0"/>
          <dgm:bulletEnabled val="1"/>
        </dgm:presLayoutVars>
      </dgm:prSet>
      <dgm:spPr/>
      <dgm:t>
        <a:bodyPr/>
        <a:lstStyle/>
        <a:p>
          <a:endParaRPr lang="en-US"/>
        </a:p>
      </dgm:t>
    </dgm:pt>
    <dgm:pt modelId="{919B8F32-88FA-49E7-A11E-8763EA54F4F0}" type="pres">
      <dgm:prSet presAssocID="{5B05FC5C-2A50-4967-8CD8-940FD94A2571}" presName="spacer" presStyleCnt="0"/>
      <dgm:spPr/>
    </dgm:pt>
    <dgm:pt modelId="{DBFC9C2E-CA61-4B56-920F-A171515107AB}" type="pres">
      <dgm:prSet presAssocID="{F5B26BB6-1230-4C80-81ED-C2CAE81932B8}" presName="parentText" presStyleLbl="node1" presStyleIdx="3" presStyleCnt="13">
        <dgm:presLayoutVars>
          <dgm:chMax val="0"/>
          <dgm:bulletEnabled val="1"/>
        </dgm:presLayoutVars>
      </dgm:prSet>
      <dgm:spPr/>
      <dgm:t>
        <a:bodyPr/>
        <a:lstStyle/>
        <a:p>
          <a:endParaRPr lang="en-US"/>
        </a:p>
      </dgm:t>
    </dgm:pt>
    <dgm:pt modelId="{6B2FF1A6-4DB6-43B2-8637-A5545ECF5EC2}" type="pres">
      <dgm:prSet presAssocID="{115A1298-E46E-4DD8-8A0F-080A1DBA59CF}" presName="spacer" presStyleCnt="0"/>
      <dgm:spPr/>
    </dgm:pt>
    <dgm:pt modelId="{3D1E4E7F-0588-490B-B521-4DF340E8FD9D}" type="pres">
      <dgm:prSet presAssocID="{BD78CCDE-8AC4-4B1C-9922-80AC51D79B09}" presName="parentText" presStyleLbl="node1" presStyleIdx="4" presStyleCnt="13">
        <dgm:presLayoutVars>
          <dgm:chMax val="0"/>
          <dgm:bulletEnabled val="1"/>
        </dgm:presLayoutVars>
      </dgm:prSet>
      <dgm:spPr/>
      <dgm:t>
        <a:bodyPr/>
        <a:lstStyle/>
        <a:p>
          <a:endParaRPr lang="en-US"/>
        </a:p>
      </dgm:t>
    </dgm:pt>
    <dgm:pt modelId="{09876E68-AB6E-40CC-B78D-6D003C0C5AC0}" type="pres">
      <dgm:prSet presAssocID="{37A038FC-C022-4B3A-A6AD-3B1599456617}" presName="spacer" presStyleCnt="0"/>
      <dgm:spPr/>
    </dgm:pt>
    <dgm:pt modelId="{92E000FD-5F53-4B82-B7F6-F7F75E14EA20}" type="pres">
      <dgm:prSet presAssocID="{12233024-ED80-4ED4-8166-8BFE7ED2627B}" presName="parentText" presStyleLbl="node1" presStyleIdx="5" presStyleCnt="13">
        <dgm:presLayoutVars>
          <dgm:chMax val="0"/>
          <dgm:bulletEnabled val="1"/>
        </dgm:presLayoutVars>
      </dgm:prSet>
      <dgm:spPr/>
      <dgm:t>
        <a:bodyPr/>
        <a:lstStyle/>
        <a:p>
          <a:endParaRPr lang="en-US"/>
        </a:p>
      </dgm:t>
    </dgm:pt>
    <dgm:pt modelId="{F9638DBF-8CC3-491C-AFE7-306F024BD6ED}" type="pres">
      <dgm:prSet presAssocID="{F3DE01B1-DF06-486E-B36B-FE07650E6746}" presName="spacer" presStyleCnt="0"/>
      <dgm:spPr/>
    </dgm:pt>
    <dgm:pt modelId="{651845D9-4EB0-4BDE-B757-B34E28D1D7AD}" type="pres">
      <dgm:prSet presAssocID="{BB5A0701-CAFC-411F-9F13-2B98F9DD18C8}" presName="parentText" presStyleLbl="node1" presStyleIdx="6" presStyleCnt="13">
        <dgm:presLayoutVars>
          <dgm:chMax val="0"/>
          <dgm:bulletEnabled val="1"/>
        </dgm:presLayoutVars>
      </dgm:prSet>
      <dgm:spPr/>
      <dgm:t>
        <a:bodyPr/>
        <a:lstStyle/>
        <a:p>
          <a:endParaRPr lang="en-US"/>
        </a:p>
      </dgm:t>
    </dgm:pt>
    <dgm:pt modelId="{8D7F6C46-B94F-41DC-A227-5D72B4EF4B60}" type="pres">
      <dgm:prSet presAssocID="{F0E9ABF7-1DB2-426B-AFF7-A8882BCAA3C4}" presName="spacer" presStyleCnt="0"/>
      <dgm:spPr/>
    </dgm:pt>
    <dgm:pt modelId="{B771F7F5-FBE3-4213-BD80-50CF0C8165BA}" type="pres">
      <dgm:prSet presAssocID="{3219C8DE-4C29-4E99-8F39-5B19DCD45690}" presName="parentText" presStyleLbl="node1" presStyleIdx="7" presStyleCnt="13">
        <dgm:presLayoutVars>
          <dgm:chMax val="0"/>
          <dgm:bulletEnabled val="1"/>
        </dgm:presLayoutVars>
      </dgm:prSet>
      <dgm:spPr/>
      <dgm:t>
        <a:bodyPr/>
        <a:lstStyle/>
        <a:p>
          <a:endParaRPr lang="en-US"/>
        </a:p>
      </dgm:t>
    </dgm:pt>
    <dgm:pt modelId="{E18FE1EF-0F8D-4070-9311-32781B5ED2F7}" type="pres">
      <dgm:prSet presAssocID="{92E2AA30-B800-42A0-8AF3-3D393BF8B212}" presName="spacer" presStyleCnt="0"/>
      <dgm:spPr/>
    </dgm:pt>
    <dgm:pt modelId="{5F0F01D7-3509-4162-AC15-BFBCF17E5826}" type="pres">
      <dgm:prSet presAssocID="{86553A83-2232-4FDB-BB46-1A6D0E0D8619}" presName="parentText" presStyleLbl="node1" presStyleIdx="8" presStyleCnt="13">
        <dgm:presLayoutVars>
          <dgm:chMax val="0"/>
          <dgm:bulletEnabled val="1"/>
        </dgm:presLayoutVars>
      </dgm:prSet>
      <dgm:spPr/>
      <dgm:t>
        <a:bodyPr/>
        <a:lstStyle/>
        <a:p>
          <a:endParaRPr lang="en-US"/>
        </a:p>
      </dgm:t>
    </dgm:pt>
    <dgm:pt modelId="{E1542129-9384-4902-862B-0682BB11E327}" type="pres">
      <dgm:prSet presAssocID="{E5F95B27-B4F3-4BF4-8A2A-CFAE6F8E8BE4}" presName="spacer" presStyleCnt="0"/>
      <dgm:spPr/>
    </dgm:pt>
    <dgm:pt modelId="{C2C88AD8-F17D-47EF-B4F4-D3197D7F1DD9}" type="pres">
      <dgm:prSet presAssocID="{B06C2180-C0F1-41B9-A1A8-F45131311D3E}" presName="parentText" presStyleLbl="node1" presStyleIdx="9" presStyleCnt="13">
        <dgm:presLayoutVars>
          <dgm:chMax val="0"/>
          <dgm:bulletEnabled val="1"/>
        </dgm:presLayoutVars>
      </dgm:prSet>
      <dgm:spPr/>
      <dgm:t>
        <a:bodyPr/>
        <a:lstStyle/>
        <a:p>
          <a:endParaRPr lang="en-US"/>
        </a:p>
      </dgm:t>
    </dgm:pt>
    <dgm:pt modelId="{B377CE05-D358-4C65-90AE-5BFD6E363188}" type="pres">
      <dgm:prSet presAssocID="{7AECDBC1-B200-4E32-A7F1-D4A306C1A0D6}" presName="spacer" presStyleCnt="0"/>
      <dgm:spPr/>
    </dgm:pt>
    <dgm:pt modelId="{1AB898C2-5937-442C-A082-8C23C38F5D24}" type="pres">
      <dgm:prSet presAssocID="{E7F37938-A5B5-43FB-9358-D64B9A5B0B5A}" presName="parentText" presStyleLbl="node1" presStyleIdx="10" presStyleCnt="13">
        <dgm:presLayoutVars>
          <dgm:chMax val="0"/>
          <dgm:bulletEnabled val="1"/>
        </dgm:presLayoutVars>
      </dgm:prSet>
      <dgm:spPr/>
      <dgm:t>
        <a:bodyPr/>
        <a:lstStyle/>
        <a:p>
          <a:endParaRPr lang="en-US"/>
        </a:p>
      </dgm:t>
    </dgm:pt>
    <dgm:pt modelId="{BBED6A77-F413-4DF3-81CD-214B5537BDD9}" type="pres">
      <dgm:prSet presAssocID="{A3694D06-66EC-4E4E-A436-D0A7623A3466}" presName="spacer" presStyleCnt="0"/>
      <dgm:spPr/>
    </dgm:pt>
    <dgm:pt modelId="{45258D98-DF9F-40AA-81BE-5AF14B47E4C5}" type="pres">
      <dgm:prSet presAssocID="{6864117F-27C6-4331-B7A6-5B29BEC349CB}" presName="parentText" presStyleLbl="node1" presStyleIdx="11" presStyleCnt="13">
        <dgm:presLayoutVars>
          <dgm:chMax val="0"/>
          <dgm:bulletEnabled val="1"/>
        </dgm:presLayoutVars>
      </dgm:prSet>
      <dgm:spPr/>
      <dgm:t>
        <a:bodyPr/>
        <a:lstStyle/>
        <a:p>
          <a:endParaRPr lang="en-US"/>
        </a:p>
      </dgm:t>
    </dgm:pt>
    <dgm:pt modelId="{E897CAF6-5F70-4A08-A484-CBF7182D5D39}" type="pres">
      <dgm:prSet presAssocID="{F2FFDACF-D252-4169-8157-E9E9CA9EF158}" presName="spacer" presStyleCnt="0"/>
      <dgm:spPr/>
    </dgm:pt>
    <dgm:pt modelId="{EF01BEE7-E4DC-40B1-B4B2-1C720288E21C}" type="pres">
      <dgm:prSet presAssocID="{E47334BF-354F-4465-8622-4C3A94AA2A2B}" presName="parentText" presStyleLbl="node1" presStyleIdx="12" presStyleCnt="13">
        <dgm:presLayoutVars>
          <dgm:chMax val="0"/>
          <dgm:bulletEnabled val="1"/>
        </dgm:presLayoutVars>
      </dgm:prSet>
      <dgm:spPr/>
      <dgm:t>
        <a:bodyPr/>
        <a:lstStyle/>
        <a:p>
          <a:endParaRPr lang="en-US"/>
        </a:p>
      </dgm:t>
    </dgm:pt>
  </dgm:ptLst>
  <dgm:cxnLst>
    <dgm:cxn modelId="{5FD2F28B-ADC4-475A-8DBC-7606017DF913}" srcId="{BAA3DB9A-F2B7-4BB9-9592-A2D941D3F6A5}" destId="{6864117F-27C6-4331-B7A6-5B29BEC349CB}" srcOrd="11" destOrd="0" parTransId="{C75CCC63-60E0-4A3D-BA52-CA078B806084}" sibTransId="{F2FFDACF-D252-4169-8157-E9E9CA9EF158}"/>
    <dgm:cxn modelId="{1CD4FCFE-2ADD-4608-8716-A737C45A68F5}" type="presOf" srcId="{CBA7B395-71E6-4A32-B450-A7410BD5697A}" destId="{841CCE9E-2D6C-4D29-B11E-663B78D01FB8}" srcOrd="0" destOrd="0" presId="urn:microsoft.com/office/officeart/2005/8/layout/vList2"/>
    <dgm:cxn modelId="{BAC9F12D-9B79-4C0D-B910-559ED94C84AC}" srcId="{BAA3DB9A-F2B7-4BB9-9592-A2D941D3F6A5}" destId="{F5B26BB6-1230-4C80-81ED-C2CAE81932B8}" srcOrd="3" destOrd="0" parTransId="{395DC21B-D2FF-4837-955D-35ADACAB1C9F}" sibTransId="{115A1298-E46E-4DD8-8A0F-080A1DBA59CF}"/>
    <dgm:cxn modelId="{B6B81115-4DDC-4125-B833-3F6478C13EDF}" srcId="{BAA3DB9A-F2B7-4BB9-9592-A2D941D3F6A5}" destId="{12233024-ED80-4ED4-8166-8BFE7ED2627B}" srcOrd="5" destOrd="0" parTransId="{312D8DB4-9B7A-4E9A-8E0C-93FF8345A7A4}" sibTransId="{F3DE01B1-DF06-486E-B36B-FE07650E6746}"/>
    <dgm:cxn modelId="{FC184065-1D3C-42C8-84F9-6B9326217B16}" type="presOf" srcId="{F5B26BB6-1230-4C80-81ED-C2CAE81932B8}" destId="{DBFC9C2E-CA61-4B56-920F-A171515107AB}" srcOrd="0" destOrd="0" presId="urn:microsoft.com/office/officeart/2005/8/layout/vList2"/>
    <dgm:cxn modelId="{30842E6A-C96A-4FDC-95A7-93CADCC39C30}" type="presOf" srcId="{12233024-ED80-4ED4-8166-8BFE7ED2627B}" destId="{92E000FD-5F53-4B82-B7F6-F7F75E14EA20}" srcOrd="0" destOrd="0" presId="urn:microsoft.com/office/officeart/2005/8/layout/vList2"/>
    <dgm:cxn modelId="{8DF55598-8077-4A88-A081-1C5A018E0325}" srcId="{BAA3DB9A-F2B7-4BB9-9592-A2D941D3F6A5}" destId="{B06C2180-C0F1-41B9-A1A8-F45131311D3E}" srcOrd="9" destOrd="0" parTransId="{5A100804-46F0-40B1-AA36-289626184F5C}" sibTransId="{7AECDBC1-B200-4E32-A7F1-D4A306C1A0D6}"/>
    <dgm:cxn modelId="{8CFBA484-ED10-4E35-9110-02DFB28B681A}" type="presOf" srcId="{D8306CE7-A8DD-4FA9-921A-971488821BA4}" destId="{D24187AA-9CF1-4A13-878F-25C47F74E9D5}" srcOrd="0" destOrd="0" presId="urn:microsoft.com/office/officeart/2005/8/layout/vList2"/>
    <dgm:cxn modelId="{7DD35105-B8B3-44B9-B5D2-B74A3DAD917A}" srcId="{BAA3DB9A-F2B7-4BB9-9592-A2D941D3F6A5}" destId="{E7F37938-A5B5-43FB-9358-D64B9A5B0B5A}" srcOrd="10" destOrd="0" parTransId="{AF2F96BA-0BD5-447E-95CA-9FDD60B05ED4}" sibTransId="{A3694D06-66EC-4E4E-A436-D0A7623A3466}"/>
    <dgm:cxn modelId="{CC63B60C-6BBC-4F85-A603-F4899D732990}" type="presOf" srcId="{14A6DAAF-30FC-42A8-915F-B0467BAA2BB0}" destId="{248D923F-B5B0-46BF-B2EE-88E7552FF07B}" srcOrd="0" destOrd="0" presId="urn:microsoft.com/office/officeart/2005/8/layout/vList2"/>
    <dgm:cxn modelId="{213024F5-1778-4120-BD5B-8BCF9B486D21}" type="presOf" srcId="{86553A83-2232-4FDB-BB46-1A6D0E0D8619}" destId="{5F0F01D7-3509-4162-AC15-BFBCF17E5826}" srcOrd="0" destOrd="0" presId="urn:microsoft.com/office/officeart/2005/8/layout/vList2"/>
    <dgm:cxn modelId="{54BDFEC7-0012-4E8C-A879-1EE4D3BB06A1}" type="presOf" srcId="{BB5A0701-CAFC-411F-9F13-2B98F9DD18C8}" destId="{651845D9-4EB0-4BDE-B757-B34E28D1D7AD}" srcOrd="0" destOrd="0" presId="urn:microsoft.com/office/officeart/2005/8/layout/vList2"/>
    <dgm:cxn modelId="{8A82DCC5-AEFB-4977-B304-7EAC9CF6A802}" srcId="{BAA3DB9A-F2B7-4BB9-9592-A2D941D3F6A5}" destId="{CBA7B395-71E6-4A32-B450-A7410BD5697A}" srcOrd="0" destOrd="0" parTransId="{2678A44D-EEBB-41DD-A80B-B32AB0E3307A}" sibTransId="{201992B9-84AB-40EA-ABA9-70E4A9E6C837}"/>
    <dgm:cxn modelId="{ED48A0BF-E6A7-4824-88CF-955B555866A8}" type="presOf" srcId="{E47334BF-354F-4465-8622-4C3A94AA2A2B}" destId="{EF01BEE7-E4DC-40B1-B4B2-1C720288E21C}" srcOrd="0" destOrd="0" presId="urn:microsoft.com/office/officeart/2005/8/layout/vList2"/>
    <dgm:cxn modelId="{C483BA01-8D04-42C4-89E1-AAAF96CC9DE8}" srcId="{BAA3DB9A-F2B7-4BB9-9592-A2D941D3F6A5}" destId="{E47334BF-354F-4465-8622-4C3A94AA2A2B}" srcOrd="12" destOrd="0" parTransId="{A53617AD-B108-4715-A97B-E8357801FCFF}" sibTransId="{44590359-DBCD-4E84-9CE1-EC1ABEA7E078}"/>
    <dgm:cxn modelId="{7E3A9EEC-F217-43F8-BBC0-E5384CAE56A6}" srcId="{BAA3DB9A-F2B7-4BB9-9592-A2D941D3F6A5}" destId="{BD78CCDE-8AC4-4B1C-9922-80AC51D79B09}" srcOrd="4" destOrd="0" parTransId="{AB57BBE6-FD94-4DFF-AE7C-8328FC7EECD8}" sibTransId="{37A038FC-C022-4B3A-A6AD-3B1599456617}"/>
    <dgm:cxn modelId="{E585944C-4C98-4C00-B2A6-1D5EB79346F4}" srcId="{BAA3DB9A-F2B7-4BB9-9592-A2D941D3F6A5}" destId="{D8306CE7-A8DD-4FA9-921A-971488821BA4}" srcOrd="2" destOrd="0" parTransId="{C607B37D-75FD-4868-B8EC-5ED5A03B88F3}" sibTransId="{5B05FC5C-2A50-4967-8CD8-940FD94A2571}"/>
    <dgm:cxn modelId="{B17A3FF9-C574-4110-8C6B-EA24BCF59DB0}" type="presOf" srcId="{3219C8DE-4C29-4E99-8F39-5B19DCD45690}" destId="{B771F7F5-FBE3-4213-BD80-50CF0C8165BA}" srcOrd="0" destOrd="0" presId="urn:microsoft.com/office/officeart/2005/8/layout/vList2"/>
    <dgm:cxn modelId="{9586DBF6-CD0C-4737-AE56-6C7C2EE605EB}" type="presOf" srcId="{E7F37938-A5B5-43FB-9358-D64B9A5B0B5A}" destId="{1AB898C2-5937-442C-A082-8C23C38F5D24}" srcOrd="0" destOrd="0" presId="urn:microsoft.com/office/officeart/2005/8/layout/vList2"/>
    <dgm:cxn modelId="{EB2ADF7B-A67B-4863-B92C-E7C84BB486B0}" type="presOf" srcId="{BD78CCDE-8AC4-4B1C-9922-80AC51D79B09}" destId="{3D1E4E7F-0588-490B-B521-4DF340E8FD9D}" srcOrd="0" destOrd="0" presId="urn:microsoft.com/office/officeart/2005/8/layout/vList2"/>
    <dgm:cxn modelId="{03FD12B2-E525-4A4E-8542-A37BF7AF8EC8}" srcId="{BAA3DB9A-F2B7-4BB9-9592-A2D941D3F6A5}" destId="{14A6DAAF-30FC-42A8-915F-B0467BAA2BB0}" srcOrd="1" destOrd="0" parTransId="{CF565A4D-21C6-45CF-A4D4-68F89A182EF6}" sibTransId="{BD138A2B-CA4F-4C25-8304-70A69AD4B39C}"/>
    <dgm:cxn modelId="{125561BE-1EEC-4FF2-87D4-E8C7AC99159D}" srcId="{BAA3DB9A-F2B7-4BB9-9592-A2D941D3F6A5}" destId="{86553A83-2232-4FDB-BB46-1A6D0E0D8619}" srcOrd="8" destOrd="0" parTransId="{FFC32D27-7101-44A2-B639-365C0741B319}" sibTransId="{E5F95B27-B4F3-4BF4-8A2A-CFAE6F8E8BE4}"/>
    <dgm:cxn modelId="{E9D70A14-FF94-4C99-8567-E48FB7314979}" type="presOf" srcId="{BAA3DB9A-F2B7-4BB9-9592-A2D941D3F6A5}" destId="{7F06439A-05A9-4CDF-B269-630B4988CED2}" srcOrd="0" destOrd="0" presId="urn:microsoft.com/office/officeart/2005/8/layout/vList2"/>
    <dgm:cxn modelId="{06323BDF-E656-442D-B657-50C03FD32947}" srcId="{BAA3DB9A-F2B7-4BB9-9592-A2D941D3F6A5}" destId="{BB5A0701-CAFC-411F-9F13-2B98F9DD18C8}" srcOrd="6" destOrd="0" parTransId="{3122289E-7E05-4851-B70E-86E4A5E263C4}" sibTransId="{F0E9ABF7-1DB2-426B-AFF7-A8882BCAA3C4}"/>
    <dgm:cxn modelId="{6E940B98-F8F9-4CAB-8E8E-626A5C6E999E}" srcId="{BAA3DB9A-F2B7-4BB9-9592-A2D941D3F6A5}" destId="{3219C8DE-4C29-4E99-8F39-5B19DCD45690}" srcOrd="7" destOrd="0" parTransId="{1E3EBC6A-8661-477B-ADA8-FE4E2D673275}" sibTransId="{92E2AA30-B800-42A0-8AF3-3D393BF8B212}"/>
    <dgm:cxn modelId="{3C995F89-3FB3-45FB-8AD5-BCF0D7A23CD0}" type="presOf" srcId="{B06C2180-C0F1-41B9-A1A8-F45131311D3E}" destId="{C2C88AD8-F17D-47EF-B4F4-D3197D7F1DD9}" srcOrd="0" destOrd="0" presId="urn:microsoft.com/office/officeart/2005/8/layout/vList2"/>
    <dgm:cxn modelId="{72BEFBC7-BB65-4329-A65C-FF47C1C673CF}" type="presOf" srcId="{6864117F-27C6-4331-B7A6-5B29BEC349CB}" destId="{45258D98-DF9F-40AA-81BE-5AF14B47E4C5}" srcOrd="0" destOrd="0" presId="urn:microsoft.com/office/officeart/2005/8/layout/vList2"/>
    <dgm:cxn modelId="{027A3B05-50A4-4FFB-8189-F4D59E2B8237}" type="presParOf" srcId="{7F06439A-05A9-4CDF-B269-630B4988CED2}" destId="{841CCE9E-2D6C-4D29-B11E-663B78D01FB8}" srcOrd="0" destOrd="0" presId="urn:microsoft.com/office/officeart/2005/8/layout/vList2"/>
    <dgm:cxn modelId="{BC960E8D-3622-4920-A124-3019FB616DBF}" type="presParOf" srcId="{7F06439A-05A9-4CDF-B269-630B4988CED2}" destId="{0FF7E81C-D786-4123-AA98-A12DEF5CD93C}" srcOrd="1" destOrd="0" presId="urn:microsoft.com/office/officeart/2005/8/layout/vList2"/>
    <dgm:cxn modelId="{F64D5266-0698-4FF9-AFC5-E7DD27F1B485}" type="presParOf" srcId="{7F06439A-05A9-4CDF-B269-630B4988CED2}" destId="{248D923F-B5B0-46BF-B2EE-88E7552FF07B}" srcOrd="2" destOrd="0" presId="urn:microsoft.com/office/officeart/2005/8/layout/vList2"/>
    <dgm:cxn modelId="{01FF2D78-A246-4F3A-B92C-3438193EBD89}" type="presParOf" srcId="{7F06439A-05A9-4CDF-B269-630B4988CED2}" destId="{5994F759-9532-4E01-9EE1-8B30CE7FEFE0}" srcOrd="3" destOrd="0" presId="urn:microsoft.com/office/officeart/2005/8/layout/vList2"/>
    <dgm:cxn modelId="{E91DB58F-5E32-4547-B7A4-286D79C1C7DB}" type="presParOf" srcId="{7F06439A-05A9-4CDF-B269-630B4988CED2}" destId="{D24187AA-9CF1-4A13-878F-25C47F74E9D5}" srcOrd="4" destOrd="0" presId="urn:microsoft.com/office/officeart/2005/8/layout/vList2"/>
    <dgm:cxn modelId="{15DD40F5-4757-4D99-805C-DD90076F93CE}" type="presParOf" srcId="{7F06439A-05A9-4CDF-B269-630B4988CED2}" destId="{919B8F32-88FA-49E7-A11E-8763EA54F4F0}" srcOrd="5" destOrd="0" presId="urn:microsoft.com/office/officeart/2005/8/layout/vList2"/>
    <dgm:cxn modelId="{D8A54B4D-1D3B-4586-9E37-1F8565792A88}" type="presParOf" srcId="{7F06439A-05A9-4CDF-B269-630B4988CED2}" destId="{DBFC9C2E-CA61-4B56-920F-A171515107AB}" srcOrd="6" destOrd="0" presId="urn:microsoft.com/office/officeart/2005/8/layout/vList2"/>
    <dgm:cxn modelId="{3D13F4A5-15AC-4947-A2AF-46C243634947}" type="presParOf" srcId="{7F06439A-05A9-4CDF-B269-630B4988CED2}" destId="{6B2FF1A6-4DB6-43B2-8637-A5545ECF5EC2}" srcOrd="7" destOrd="0" presId="urn:microsoft.com/office/officeart/2005/8/layout/vList2"/>
    <dgm:cxn modelId="{FC92AB58-53D7-4770-91C6-E4B72A5FA177}" type="presParOf" srcId="{7F06439A-05A9-4CDF-B269-630B4988CED2}" destId="{3D1E4E7F-0588-490B-B521-4DF340E8FD9D}" srcOrd="8" destOrd="0" presId="urn:microsoft.com/office/officeart/2005/8/layout/vList2"/>
    <dgm:cxn modelId="{2569AA8E-809C-4CD2-A4B7-22CF1A9128A6}" type="presParOf" srcId="{7F06439A-05A9-4CDF-B269-630B4988CED2}" destId="{09876E68-AB6E-40CC-B78D-6D003C0C5AC0}" srcOrd="9" destOrd="0" presId="urn:microsoft.com/office/officeart/2005/8/layout/vList2"/>
    <dgm:cxn modelId="{300ECB02-528F-4457-96D5-056EE964E10C}" type="presParOf" srcId="{7F06439A-05A9-4CDF-B269-630B4988CED2}" destId="{92E000FD-5F53-4B82-B7F6-F7F75E14EA20}" srcOrd="10" destOrd="0" presId="urn:microsoft.com/office/officeart/2005/8/layout/vList2"/>
    <dgm:cxn modelId="{5DAB573B-4EEA-4093-86C9-D3528A1D2B7E}" type="presParOf" srcId="{7F06439A-05A9-4CDF-B269-630B4988CED2}" destId="{F9638DBF-8CC3-491C-AFE7-306F024BD6ED}" srcOrd="11" destOrd="0" presId="urn:microsoft.com/office/officeart/2005/8/layout/vList2"/>
    <dgm:cxn modelId="{1B2E0795-ADC8-43E1-B861-758EED3EA598}" type="presParOf" srcId="{7F06439A-05A9-4CDF-B269-630B4988CED2}" destId="{651845D9-4EB0-4BDE-B757-B34E28D1D7AD}" srcOrd="12" destOrd="0" presId="urn:microsoft.com/office/officeart/2005/8/layout/vList2"/>
    <dgm:cxn modelId="{92B8431E-AEFB-4B44-BFBA-F7E667F0737F}" type="presParOf" srcId="{7F06439A-05A9-4CDF-B269-630B4988CED2}" destId="{8D7F6C46-B94F-41DC-A227-5D72B4EF4B60}" srcOrd="13" destOrd="0" presId="urn:microsoft.com/office/officeart/2005/8/layout/vList2"/>
    <dgm:cxn modelId="{2B05012F-D7C5-4BAA-AE8D-3D95333AB13A}" type="presParOf" srcId="{7F06439A-05A9-4CDF-B269-630B4988CED2}" destId="{B771F7F5-FBE3-4213-BD80-50CF0C8165BA}" srcOrd="14" destOrd="0" presId="urn:microsoft.com/office/officeart/2005/8/layout/vList2"/>
    <dgm:cxn modelId="{4677601B-A84E-4B7A-AF43-FEC78EEC70C0}" type="presParOf" srcId="{7F06439A-05A9-4CDF-B269-630B4988CED2}" destId="{E18FE1EF-0F8D-4070-9311-32781B5ED2F7}" srcOrd="15" destOrd="0" presId="urn:microsoft.com/office/officeart/2005/8/layout/vList2"/>
    <dgm:cxn modelId="{E3160C07-98AC-4D0D-B6C2-90D2E700C25C}" type="presParOf" srcId="{7F06439A-05A9-4CDF-B269-630B4988CED2}" destId="{5F0F01D7-3509-4162-AC15-BFBCF17E5826}" srcOrd="16" destOrd="0" presId="urn:microsoft.com/office/officeart/2005/8/layout/vList2"/>
    <dgm:cxn modelId="{09387998-AD7F-4765-9469-B77205860EFF}" type="presParOf" srcId="{7F06439A-05A9-4CDF-B269-630B4988CED2}" destId="{E1542129-9384-4902-862B-0682BB11E327}" srcOrd="17" destOrd="0" presId="urn:microsoft.com/office/officeart/2005/8/layout/vList2"/>
    <dgm:cxn modelId="{8B097BC7-B660-4690-9697-FEA2566BBC7F}" type="presParOf" srcId="{7F06439A-05A9-4CDF-B269-630B4988CED2}" destId="{C2C88AD8-F17D-47EF-B4F4-D3197D7F1DD9}" srcOrd="18" destOrd="0" presId="urn:microsoft.com/office/officeart/2005/8/layout/vList2"/>
    <dgm:cxn modelId="{964ED01F-13A6-4594-AA08-5E7B36FF6647}" type="presParOf" srcId="{7F06439A-05A9-4CDF-B269-630B4988CED2}" destId="{B377CE05-D358-4C65-90AE-5BFD6E363188}" srcOrd="19" destOrd="0" presId="urn:microsoft.com/office/officeart/2005/8/layout/vList2"/>
    <dgm:cxn modelId="{3E9142A1-A0A1-48A2-9413-8B2D770BB94E}" type="presParOf" srcId="{7F06439A-05A9-4CDF-B269-630B4988CED2}" destId="{1AB898C2-5937-442C-A082-8C23C38F5D24}" srcOrd="20" destOrd="0" presId="urn:microsoft.com/office/officeart/2005/8/layout/vList2"/>
    <dgm:cxn modelId="{864E746F-09A1-4411-92E3-C2867B46C9B7}" type="presParOf" srcId="{7F06439A-05A9-4CDF-B269-630B4988CED2}" destId="{BBED6A77-F413-4DF3-81CD-214B5537BDD9}" srcOrd="21" destOrd="0" presId="urn:microsoft.com/office/officeart/2005/8/layout/vList2"/>
    <dgm:cxn modelId="{477F8D94-BD29-440D-AC9E-8D800EE3384D}" type="presParOf" srcId="{7F06439A-05A9-4CDF-B269-630B4988CED2}" destId="{45258D98-DF9F-40AA-81BE-5AF14B47E4C5}" srcOrd="22" destOrd="0" presId="urn:microsoft.com/office/officeart/2005/8/layout/vList2"/>
    <dgm:cxn modelId="{327F888A-405C-4BDD-8F68-1FEAEB338892}" type="presParOf" srcId="{7F06439A-05A9-4CDF-B269-630B4988CED2}" destId="{E897CAF6-5F70-4A08-A484-CBF7182D5D39}" srcOrd="23" destOrd="0" presId="urn:microsoft.com/office/officeart/2005/8/layout/vList2"/>
    <dgm:cxn modelId="{62B0391E-DAFB-44FE-9305-961EFAA8A04E}" type="presParOf" srcId="{7F06439A-05A9-4CDF-B269-630B4988CED2}" destId="{EF01BEE7-E4DC-40B1-B4B2-1C720288E21C}" srcOrd="2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A3DB9A-F2B7-4BB9-9592-A2D941D3F6A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BA7B395-71E6-4A32-B450-A7410BD5697A}">
      <dgm:prSet custT="1"/>
      <dgm:spPr/>
      <dgm:t>
        <a:bodyPr/>
        <a:lstStyle/>
        <a:p>
          <a:pPr rtl="0"/>
          <a:r>
            <a:rPr lang="en-ZA" sz="1600" b="1" dirty="0" smtClean="0"/>
            <a:t>MOBILE PLANT</a:t>
          </a:r>
          <a:endParaRPr lang="en-US" sz="1600" dirty="0"/>
        </a:p>
      </dgm:t>
    </dgm:pt>
    <dgm:pt modelId="{2678A44D-EEBB-41DD-A80B-B32AB0E3307A}" type="parTrans" cxnId="{8A82DCC5-AEFB-4977-B304-7EAC9CF6A802}">
      <dgm:prSet/>
      <dgm:spPr/>
      <dgm:t>
        <a:bodyPr/>
        <a:lstStyle/>
        <a:p>
          <a:endParaRPr lang="en-US" sz="1600"/>
        </a:p>
      </dgm:t>
    </dgm:pt>
    <dgm:pt modelId="{201992B9-84AB-40EA-ABA9-70E4A9E6C837}" type="sibTrans" cxnId="{8A82DCC5-AEFB-4977-B304-7EAC9CF6A802}">
      <dgm:prSet/>
      <dgm:spPr/>
      <dgm:t>
        <a:bodyPr/>
        <a:lstStyle/>
        <a:p>
          <a:endParaRPr lang="en-US" sz="1600"/>
        </a:p>
      </dgm:t>
    </dgm:pt>
    <dgm:pt modelId="{14A6DAAF-30FC-42A8-915F-B0467BAA2BB0}">
      <dgm:prSet custT="1"/>
      <dgm:spPr/>
      <dgm:t>
        <a:bodyPr/>
        <a:lstStyle/>
        <a:p>
          <a:pPr rtl="0"/>
          <a:endParaRPr lang="en-ZA" sz="1600" b="1" dirty="0"/>
        </a:p>
      </dgm:t>
    </dgm:pt>
    <dgm:pt modelId="{CF565A4D-21C6-45CF-A4D4-68F89A182EF6}" type="parTrans" cxnId="{03FD12B2-E525-4A4E-8542-A37BF7AF8EC8}">
      <dgm:prSet/>
      <dgm:spPr/>
      <dgm:t>
        <a:bodyPr/>
        <a:lstStyle/>
        <a:p>
          <a:endParaRPr lang="en-US" sz="1600"/>
        </a:p>
      </dgm:t>
    </dgm:pt>
    <dgm:pt modelId="{BD138A2B-CA4F-4C25-8304-70A69AD4B39C}" type="sibTrans" cxnId="{03FD12B2-E525-4A4E-8542-A37BF7AF8EC8}">
      <dgm:prSet/>
      <dgm:spPr/>
      <dgm:t>
        <a:bodyPr/>
        <a:lstStyle/>
        <a:p>
          <a:endParaRPr lang="en-US" sz="1600"/>
        </a:p>
      </dgm:t>
    </dgm:pt>
    <dgm:pt modelId="{D8306CE7-A8DD-4FA9-921A-971488821BA4}">
      <dgm:prSet custT="1"/>
      <dgm:spPr/>
      <dgm:t>
        <a:bodyPr/>
        <a:lstStyle/>
        <a:p>
          <a:pPr rtl="0"/>
          <a:r>
            <a:rPr lang="en-ZA" sz="1600" b="1" dirty="0" smtClean="0"/>
            <a:t>   Loaders</a:t>
          </a:r>
          <a:endParaRPr lang="en-US" sz="1600" dirty="0"/>
        </a:p>
      </dgm:t>
    </dgm:pt>
    <dgm:pt modelId="{C607B37D-75FD-4868-B8EC-5ED5A03B88F3}" type="parTrans" cxnId="{E585944C-4C98-4C00-B2A6-1D5EB79346F4}">
      <dgm:prSet/>
      <dgm:spPr/>
      <dgm:t>
        <a:bodyPr/>
        <a:lstStyle/>
        <a:p>
          <a:endParaRPr lang="en-US" sz="1600"/>
        </a:p>
      </dgm:t>
    </dgm:pt>
    <dgm:pt modelId="{5B05FC5C-2A50-4967-8CD8-940FD94A2571}" type="sibTrans" cxnId="{E585944C-4C98-4C00-B2A6-1D5EB79346F4}">
      <dgm:prSet/>
      <dgm:spPr/>
      <dgm:t>
        <a:bodyPr/>
        <a:lstStyle/>
        <a:p>
          <a:endParaRPr lang="en-US" sz="1600"/>
        </a:p>
      </dgm:t>
    </dgm:pt>
    <dgm:pt modelId="{F5B26BB6-1230-4C80-81ED-C2CAE81932B8}">
      <dgm:prSet custT="1"/>
      <dgm:spPr/>
      <dgm:t>
        <a:bodyPr/>
        <a:lstStyle/>
        <a:p>
          <a:pPr rtl="0"/>
          <a:endParaRPr lang="en-ZA" sz="1600" b="1" dirty="0"/>
        </a:p>
      </dgm:t>
    </dgm:pt>
    <dgm:pt modelId="{395DC21B-D2FF-4837-955D-35ADACAB1C9F}" type="parTrans" cxnId="{BAC9F12D-9B79-4C0D-B910-559ED94C84AC}">
      <dgm:prSet/>
      <dgm:spPr/>
      <dgm:t>
        <a:bodyPr/>
        <a:lstStyle/>
        <a:p>
          <a:endParaRPr lang="en-US" sz="1600"/>
        </a:p>
      </dgm:t>
    </dgm:pt>
    <dgm:pt modelId="{115A1298-E46E-4DD8-8A0F-080A1DBA59CF}" type="sibTrans" cxnId="{BAC9F12D-9B79-4C0D-B910-559ED94C84AC}">
      <dgm:prSet/>
      <dgm:spPr/>
      <dgm:t>
        <a:bodyPr/>
        <a:lstStyle/>
        <a:p>
          <a:endParaRPr lang="en-US" sz="1600"/>
        </a:p>
      </dgm:t>
    </dgm:pt>
    <dgm:pt modelId="{BD78CCDE-8AC4-4B1C-9922-80AC51D79B09}">
      <dgm:prSet custT="1"/>
      <dgm:spPr/>
      <dgm:t>
        <a:bodyPr/>
        <a:lstStyle/>
        <a:p>
          <a:pPr rtl="0"/>
          <a:r>
            <a:rPr lang="en-ZA" sz="1600" b="1" dirty="0" smtClean="0"/>
            <a:t>   Dump trucks</a:t>
          </a:r>
          <a:endParaRPr lang="en-US" sz="1600" dirty="0"/>
        </a:p>
      </dgm:t>
    </dgm:pt>
    <dgm:pt modelId="{AB57BBE6-FD94-4DFF-AE7C-8328FC7EECD8}" type="parTrans" cxnId="{7E3A9EEC-F217-43F8-BBC0-E5384CAE56A6}">
      <dgm:prSet/>
      <dgm:spPr/>
      <dgm:t>
        <a:bodyPr/>
        <a:lstStyle/>
        <a:p>
          <a:endParaRPr lang="en-US" sz="1600"/>
        </a:p>
      </dgm:t>
    </dgm:pt>
    <dgm:pt modelId="{37A038FC-C022-4B3A-A6AD-3B1599456617}" type="sibTrans" cxnId="{7E3A9EEC-F217-43F8-BBC0-E5384CAE56A6}">
      <dgm:prSet/>
      <dgm:spPr/>
      <dgm:t>
        <a:bodyPr/>
        <a:lstStyle/>
        <a:p>
          <a:endParaRPr lang="en-US" sz="1600"/>
        </a:p>
      </dgm:t>
    </dgm:pt>
    <dgm:pt modelId="{12233024-ED80-4ED4-8166-8BFE7ED2627B}">
      <dgm:prSet custT="1"/>
      <dgm:spPr/>
      <dgm:t>
        <a:bodyPr/>
        <a:lstStyle/>
        <a:p>
          <a:pPr rtl="0"/>
          <a:endParaRPr lang="en-ZA" sz="1600" b="1" dirty="0"/>
        </a:p>
      </dgm:t>
    </dgm:pt>
    <dgm:pt modelId="{312D8DB4-9B7A-4E9A-8E0C-93FF8345A7A4}" type="parTrans" cxnId="{B6B81115-4DDC-4125-B833-3F6478C13EDF}">
      <dgm:prSet/>
      <dgm:spPr/>
      <dgm:t>
        <a:bodyPr/>
        <a:lstStyle/>
        <a:p>
          <a:endParaRPr lang="en-US" sz="1600"/>
        </a:p>
      </dgm:t>
    </dgm:pt>
    <dgm:pt modelId="{F3DE01B1-DF06-486E-B36B-FE07650E6746}" type="sibTrans" cxnId="{B6B81115-4DDC-4125-B833-3F6478C13EDF}">
      <dgm:prSet/>
      <dgm:spPr/>
      <dgm:t>
        <a:bodyPr/>
        <a:lstStyle/>
        <a:p>
          <a:endParaRPr lang="en-US" sz="1600"/>
        </a:p>
      </dgm:t>
    </dgm:pt>
    <dgm:pt modelId="{BB5A0701-CAFC-411F-9F13-2B98F9DD18C8}">
      <dgm:prSet custT="1"/>
      <dgm:spPr/>
      <dgm:t>
        <a:bodyPr/>
        <a:lstStyle/>
        <a:p>
          <a:pPr rtl="0"/>
          <a:r>
            <a:rPr lang="en-ZA" sz="1600" b="1" dirty="0" smtClean="0"/>
            <a:t>   Drill rigs</a:t>
          </a:r>
          <a:endParaRPr lang="en-US" sz="1600" dirty="0"/>
        </a:p>
      </dgm:t>
    </dgm:pt>
    <dgm:pt modelId="{3122289E-7E05-4851-B70E-86E4A5E263C4}" type="parTrans" cxnId="{06323BDF-E656-442D-B657-50C03FD32947}">
      <dgm:prSet/>
      <dgm:spPr/>
      <dgm:t>
        <a:bodyPr/>
        <a:lstStyle/>
        <a:p>
          <a:endParaRPr lang="en-US" sz="1600"/>
        </a:p>
      </dgm:t>
    </dgm:pt>
    <dgm:pt modelId="{F0E9ABF7-1DB2-426B-AFF7-A8882BCAA3C4}" type="sibTrans" cxnId="{06323BDF-E656-442D-B657-50C03FD32947}">
      <dgm:prSet/>
      <dgm:spPr/>
      <dgm:t>
        <a:bodyPr/>
        <a:lstStyle/>
        <a:p>
          <a:endParaRPr lang="en-US" sz="1600"/>
        </a:p>
      </dgm:t>
    </dgm:pt>
    <dgm:pt modelId="{3219C8DE-4C29-4E99-8F39-5B19DCD45690}">
      <dgm:prSet custT="1"/>
      <dgm:spPr/>
      <dgm:t>
        <a:bodyPr/>
        <a:lstStyle/>
        <a:p>
          <a:pPr rtl="0"/>
          <a:endParaRPr lang="en-ZA" sz="1600" b="1" dirty="0"/>
        </a:p>
      </dgm:t>
    </dgm:pt>
    <dgm:pt modelId="{1E3EBC6A-8661-477B-ADA8-FE4E2D673275}" type="parTrans" cxnId="{6E940B98-F8F9-4CAB-8E8E-626A5C6E999E}">
      <dgm:prSet/>
      <dgm:spPr/>
      <dgm:t>
        <a:bodyPr/>
        <a:lstStyle/>
        <a:p>
          <a:endParaRPr lang="en-US" sz="1600"/>
        </a:p>
      </dgm:t>
    </dgm:pt>
    <dgm:pt modelId="{92E2AA30-B800-42A0-8AF3-3D393BF8B212}" type="sibTrans" cxnId="{6E940B98-F8F9-4CAB-8E8E-626A5C6E999E}">
      <dgm:prSet/>
      <dgm:spPr/>
      <dgm:t>
        <a:bodyPr/>
        <a:lstStyle/>
        <a:p>
          <a:endParaRPr lang="en-US" sz="1600"/>
        </a:p>
      </dgm:t>
    </dgm:pt>
    <dgm:pt modelId="{86553A83-2232-4FDB-BB46-1A6D0E0D8619}">
      <dgm:prSet custT="1"/>
      <dgm:spPr/>
      <dgm:t>
        <a:bodyPr/>
        <a:lstStyle/>
        <a:p>
          <a:pPr rtl="0"/>
          <a:r>
            <a:rPr lang="en-ZA" sz="1600" b="1" dirty="0" smtClean="0"/>
            <a:t>   Other off road</a:t>
          </a:r>
          <a:endParaRPr lang="en-US" sz="1600" dirty="0"/>
        </a:p>
      </dgm:t>
    </dgm:pt>
    <dgm:pt modelId="{FFC32D27-7101-44A2-B639-365C0741B319}" type="parTrans" cxnId="{125561BE-1EEC-4FF2-87D4-E8C7AC99159D}">
      <dgm:prSet/>
      <dgm:spPr/>
      <dgm:t>
        <a:bodyPr/>
        <a:lstStyle/>
        <a:p>
          <a:endParaRPr lang="en-US" sz="1600"/>
        </a:p>
      </dgm:t>
    </dgm:pt>
    <dgm:pt modelId="{E5F95B27-B4F3-4BF4-8A2A-CFAE6F8E8BE4}" type="sibTrans" cxnId="{125561BE-1EEC-4FF2-87D4-E8C7AC99159D}">
      <dgm:prSet/>
      <dgm:spPr/>
      <dgm:t>
        <a:bodyPr/>
        <a:lstStyle/>
        <a:p>
          <a:endParaRPr lang="en-US" sz="1600"/>
        </a:p>
      </dgm:t>
    </dgm:pt>
    <dgm:pt modelId="{B06C2180-C0F1-41B9-A1A8-F45131311D3E}">
      <dgm:prSet custT="1"/>
      <dgm:spPr/>
      <dgm:t>
        <a:bodyPr/>
        <a:lstStyle/>
        <a:p>
          <a:pPr rtl="0"/>
          <a:endParaRPr lang="en-ZA" sz="1600" b="1" dirty="0"/>
        </a:p>
      </dgm:t>
    </dgm:pt>
    <dgm:pt modelId="{5A100804-46F0-40B1-AA36-289626184F5C}" type="parTrans" cxnId="{8DF55598-8077-4A88-A081-1C5A018E0325}">
      <dgm:prSet/>
      <dgm:spPr/>
      <dgm:t>
        <a:bodyPr/>
        <a:lstStyle/>
        <a:p>
          <a:endParaRPr lang="en-US" sz="1600"/>
        </a:p>
      </dgm:t>
    </dgm:pt>
    <dgm:pt modelId="{7AECDBC1-B200-4E32-A7F1-D4A306C1A0D6}" type="sibTrans" cxnId="{8DF55598-8077-4A88-A081-1C5A018E0325}">
      <dgm:prSet/>
      <dgm:spPr/>
      <dgm:t>
        <a:bodyPr/>
        <a:lstStyle/>
        <a:p>
          <a:endParaRPr lang="en-US" sz="1600"/>
        </a:p>
      </dgm:t>
    </dgm:pt>
    <dgm:pt modelId="{E7F37938-A5B5-43FB-9358-D64B9A5B0B5A}">
      <dgm:prSet custT="1"/>
      <dgm:spPr/>
      <dgm:t>
        <a:bodyPr/>
        <a:lstStyle/>
        <a:p>
          <a:pPr rtl="0"/>
          <a:r>
            <a:rPr lang="en-ZA" sz="1600" b="1" dirty="0" smtClean="0"/>
            <a:t>   LDV’s</a:t>
          </a:r>
          <a:endParaRPr lang="en-US" sz="1600" dirty="0"/>
        </a:p>
      </dgm:t>
    </dgm:pt>
    <dgm:pt modelId="{AF2F96BA-0BD5-447E-95CA-9FDD60B05ED4}" type="parTrans" cxnId="{7DD35105-B8B3-44B9-B5D2-B74A3DAD917A}">
      <dgm:prSet/>
      <dgm:spPr/>
      <dgm:t>
        <a:bodyPr/>
        <a:lstStyle/>
        <a:p>
          <a:endParaRPr lang="en-US" sz="1600"/>
        </a:p>
      </dgm:t>
    </dgm:pt>
    <dgm:pt modelId="{A3694D06-66EC-4E4E-A436-D0A7623A3466}" type="sibTrans" cxnId="{7DD35105-B8B3-44B9-B5D2-B74A3DAD917A}">
      <dgm:prSet/>
      <dgm:spPr/>
      <dgm:t>
        <a:bodyPr/>
        <a:lstStyle/>
        <a:p>
          <a:endParaRPr lang="en-US" sz="1600"/>
        </a:p>
      </dgm:t>
    </dgm:pt>
    <dgm:pt modelId="{6864117F-27C6-4331-B7A6-5B29BEC349CB}">
      <dgm:prSet custT="1"/>
      <dgm:spPr/>
      <dgm:t>
        <a:bodyPr/>
        <a:lstStyle/>
        <a:p>
          <a:pPr rtl="0"/>
          <a:endParaRPr lang="en-ZA" sz="1600" b="1" dirty="0"/>
        </a:p>
      </dgm:t>
    </dgm:pt>
    <dgm:pt modelId="{C75CCC63-60E0-4A3D-BA52-CA078B806084}" type="parTrans" cxnId="{5FD2F28B-ADC4-475A-8DBC-7606017DF913}">
      <dgm:prSet/>
      <dgm:spPr/>
      <dgm:t>
        <a:bodyPr/>
        <a:lstStyle/>
        <a:p>
          <a:endParaRPr lang="en-US" sz="1600"/>
        </a:p>
      </dgm:t>
    </dgm:pt>
    <dgm:pt modelId="{F2FFDACF-D252-4169-8157-E9E9CA9EF158}" type="sibTrans" cxnId="{5FD2F28B-ADC4-475A-8DBC-7606017DF913}">
      <dgm:prSet/>
      <dgm:spPr/>
      <dgm:t>
        <a:bodyPr/>
        <a:lstStyle/>
        <a:p>
          <a:endParaRPr lang="en-US" sz="1600"/>
        </a:p>
      </dgm:t>
    </dgm:pt>
    <dgm:pt modelId="{E47334BF-354F-4465-8622-4C3A94AA2A2B}">
      <dgm:prSet custT="1"/>
      <dgm:spPr/>
      <dgm:t>
        <a:bodyPr/>
        <a:lstStyle/>
        <a:p>
          <a:pPr rtl="0"/>
          <a:r>
            <a:rPr lang="en-ZA" sz="1600" b="1" dirty="0" smtClean="0"/>
            <a:t>   etc</a:t>
          </a:r>
          <a:endParaRPr lang="en-US" sz="1600" dirty="0"/>
        </a:p>
      </dgm:t>
    </dgm:pt>
    <dgm:pt modelId="{A53617AD-B108-4715-A97B-E8357801FCFF}" type="parTrans" cxnId="{C483BA01-8D04-42C4-89E1-AAAF96CC9DE8}">
      <dgm:prSet/>
      <dgm:spPr/>
      <dgm:t>
        <a:bodyPr/>
        <a:lstStyle/>
        <a:p>
          <a:endParaRPr lang="en-US" sz="1600"/>
        </a:p>
      </dgm:t>
    </dgm:pt>
    <dgm:pt modelId="{44590359-DBCD-4E84-9CE1-EC1ABEA7E078}" type="sibTrans" cxnId="{C483BA01-8D04-42C4-89E1-AAAF96CC9DE8}">
      <dgm:prSet/>
      <dgm:spPr/>
      <dgm:t>
        <a:bodyPr/>
        <a:lstStyle/>
        <a:p>
          <a:endParaRPr lang="en-US" sz="1600"/>
        </a:p>
      </dgm:t>
    </dgm:pt>
    <dgm:pt modelId="{7F06439A-05A9-4CDF-B269-630B4988CED2}" type="pres">
      <dgm:prSet presAssocID="{BAA3DB9A-F2B7-4BB9-9592-A2D941D3F6A5}" presName="linear" presStyleCnt="0">
        <dgm:presLayoutVars>
          <dgm:animLvl val="lvl"/>
          <dgm:resizeHandles val="exact"/>
        </dgm:presLayoutVars>
      </dgm:prSet>
      <dgm:spPr/>
      <dgm:t>
        <a:bodyPr/>
        <a:lstStyle/>
        <a:p>
          <a:endParaRPr lang="en-US"/>
        </a:p>
      </dgm:t>
    </dgm:pt>
    <dgm:pt modelId="{841CCE9E-2D6C-4D29-B11E-663B78D01FB8}" type="pres">
      <dgm:prSet presAssocID="{CBA7B395-71E6-4A32-B450-A7410BD5697A}" presName="parentText" presStyleLbl="node1" presStyleIdx="0" presStyleCnt="13">
        <dgm:presLayoutVars>
          <dgm:chMax val="0"/>
          <dgm:bulletEnabled val="1"/>
        </dgm:presLayoutVars>
      </dgm:prSet>
      <dgm:spPr/>
      <dgm:t>
        <a:bodyPr/>
        <a:lstStyle/>
        <a:p>
          <a:endParaRPr lang="en-US"/>
        </a:p>
      </dgm:t>
    </dgm:pt>
    <dgm:pt modelId="{0FF7E81C-D786-4123-AA98-A12DEF5CD93C}" type="pres">
      <dgm:prSet presAssocID="{201992B9-84AB-40EA-ABA9-70E4A9E6C837}" presName="spacer" presStyleCnt="0"/>
      <dgm:spPr/>
    </dgm:pt>
    <dgm:pt modelId="{248D923F-B5B0-46BF-B2EE-88E7552FF07B}" type="pres">
      <dgm:prSet presAssocID="{14A6DAAF-30FC-42A8-915F-B0467BAA2BB0}" presName="parentText" presStyleLbl="node1" presStyleIdx="1" presStyleCnt="13">
        <dgm:presLayoutVars>
          <dgm:chMax val="0"/>
          <dgm:bulletEnabled val="1"/>
        </dgm:presLayoutVars>
      </dgm:prSet>
      <dgm:spPr/>
      <dgm:t>
        <a:bodyPr/>
        <a:lstStyle/>
        <a:p>
          <a:endParaRPr lang="en-US"/>
        </a:p>
      </dgm:t>
    </dgm:pt>
    <dgm:pt modelId="{5994F759-9532-4E01-9EE1-8B30CE7FEFE0}" type="pres">
      <dgm:prSet presAssocID="{BD138A2B-CA4F-4C25-8304-70A69AD4B39C}" presName="spacer" presStyleCnt="0"/>
      <dgm:spPr/>
    </dgm:pt>
    <dgm:pt modelId="{D24187AA-9CF1-4A13-878F-25C47F74E9D5}" type="pres">
      <dgm:prSet presAssocID="{D8306CE7-A8DD-4FA9-921A-971488821BA4}" presName="parentText" presStyleLbl="node1" presStyleIdx="2" presStyleCnt="13">
        <dgm:presLayoutVars>
          <dgm:chMax val="0"/>
          <dgm:bulletEnabled val="1"/>
        </dgm:presLayoutVars>
      </dgm:prSet>
      <dgm:spPr/>
      <dgm:t>
        <a:bodyPr/>
        <a:lstStyle/>
        <a:p>
          <a:endParaRPr lang="en-US"/>
        </a:p>
      </dgm:t>
    </dgm:pt>
    <dgm:pt modelId="{919B8F32-88FA-49E7-A11E-8763EA54F4F0}" type="pres">
      <dgm:prSet presAssocID="{5B05FC5C-2A50-4967-8CD8-940FD94A2571}" presName="spacer" presStyleCnt="0"/>
      <dgm:spPr/>
    </dgm:pt>
    <dgm:pt modelId="{DBFC9C2E-CA61-4B56-920F-A171515107AB}" type="pres">
      <dgm:prSet presAssocID="{F5B26BB6-1230-4C80-81ED-C2CAE81932B8}" presName="parentText" presStyleLbl="node1" presStyleIdx="3" presStyleCnt="13">
        <dgm:presLayoutVars>
          <dgm:chMax val="0"/>
          <dgm:bulletEnabled val="1"/>
        </dgm:presLayoutVars>
      </dgm:prSet>
      <dgm:spPr/>
      <dgm:t>
        <a:bodyPr/>
        <a:lstStyle/>
        <a:p>
          <a:endParaRPr lang="en-US"/>
        </a:p>
      </dgm:t>
    </dgm:pt>
    <dgm:pt modelId="{6B2FF1A6-4DB6-43B2-8637-A5545ECF5EC2}" type="pres">
      <dgm:prSet presAssocID="{115A1298-E46E-4DD8-8A0F-080A1DBA59CF}" presName="spacer" presStyleCnt="0"/>
      <dgm:spPr/>
    </dgm:pt>
    <dgm:pt modelId="{3D1E4E7F-0588-490B-B521-4DF340E8FD9D}" type="pres">
      <dgm:prSet presAssocID="{BD78CCDE-8AC4-4B1C-9922-80AC51D79B09}" presName="parentText" presStyleLbl="node1" presStyleIdx="4" presStyleCnt="13">
        <dgm:presLayoutVars>
          <dgm:chMax val="0"/>
          <dgm:bulletEnabled val="1"/>
        </dgm:presLayoutVars>
      </dgm:prSet>
      <dgm:spPr/>
      <dgm:t>
        <a:bodyPr/>
        <a:lstStyle/>
        <a:p>
          <a:endParaRPr lang="en-US"/>
        </a:p>
      </dgm:t>
    </dgm:pt>
    <dgm:pt modelId="{09876E68-AB6E-40CC-B78D-6D003C0C5AC0}" type="pres">
      <dgm:prSet presAssocID="{37A038FC-C022-4B3A-A6AD-3B1599456617}" presName="spacer" presStyleCnt="0"/>
      <dgm:spPr/>
    </dgm:pt>
    <dgm:pt modelId="{92E000FD-5F53-4B82-B7F6-F7F75E14EA20}" type="pres">
      <dgm:prSet presAssocID="{12233024-ED80-4ED4-8166-8BFE7ED2627B}" presName="parentText" presStyleLbl="node1" presStyleIdx="5" presStyleCnt="13">
        <dgm:presLayoutVars>
          <dgm:chMax val="0"/>
          <dgm:bulletEnabled val="1"/>
        </dgm:presLayoutVars>
      </dgm:prSet>
      <dgm:spPr/>
      <dgm:t>
        <a:bodyPr/>
        <a:lstStyle/>
        <a:p>
          <a:endParaRPr lang="en-US"/>
        </a:p>
      </dgm:t>
    </dgm:pt>
    <dgm:pt modelId="{F9638DBF-8CC3-491C-AFE7-306F024BD6ED}" type="pres">
      <dgm:prSet presAssocID="{F3DE01B1-DF06-486E-B36B-FE07650E6746}" presName="spacer" presStyleCnt="0"/>
      <dgm:spPr/>
    </dgm:pt>
    <dgm:pt modelId="{651845D9-4EB0-4BDE-B757-B34E28D1D7AD}" type="pres">
      <dgm:prSet presAssocID="{BB5A0701-CAFC-411F-9F13-2B98F9DD18C8}" presName="parentText" presStyleLbl="node1" presStyleIdx="6" presStyleCnt="13">
        <dgm:presLayoutVars>
          <dgm:chMax val="0"/>
          <dgm:bulletEnabled val="1"/>
        </dgm:presLayoutVars>
      </dgm:prSet>
      <dgm:spPr/>
      <dgm:t>
        <a:bodyPr/>
        <a:lstStyle/>
        <a:p>
          <a:endParaRPr lang="en-US"/>
        </a:p>
      </dgm:t>
    </dgm:pt>
    <dgm:pt modelId="{8D7F6C46-B94F-41DC-A227-5D72B4EF4B60}" type="pres">
      <dgm:prSet presAssocID="{F0E9ABF7-1DB2-426B-AFF7-A8882BCAA3C4}" presName="spacer" presStyleCnt="0"/>
      <dgm:spPr/>
    </dgm:pt>
    <dgm:pt modelId="{B771F7F5-FBE3-4213-BD80-50CF0C8165BA}" type="pres">
      <dgm:prSet presAssocID="{3219C8DE-4C29-4E99-8F39-5B19DCD45690}" presName="parentText" presStyleLbl="node1" presStyleIdx="7" presStyleCnt="13">
        <dgm:presLayoutVars>
          <dgm:chMax val="0"/>
          <dgm:bulletEnabled val="1"/>
        </dgm:presLayoutVars>
      </dgm:prSet>
      <dgm:spPr/>
      <dgm:t>
        <a:bodyPr/>
        <a:lstStyle/>
        <a:p>
          <a:endParaRPr lang="en-US"/>
        </a:p>
      </dgm:t>
    </dgm:pt>
    <dgm:pt modelId="{E18FE1EF-0F8D-4070-9311-32781B5ED2F7}" type="pres">
      <dgm:prSet presAssocID="{92E2AA30-B800-42A0-8AF3-3D393BF8B212}" presName="spacer" presStyleCnt="0"/>
      <dgm:spPr/>
    </dgm:pt>
    <dgm:pt modelId="{5F0F01D7-3509-4162-AC15-BFBCF17E5826}" type="pres">
      <dgm:prSet presAssocID="{86553A83-2232-4FDB-BB46-1A6D0E0D8619}" presName="parentText" presStyleLbl="node1" presStyleIdx="8" presStyleCnt="13">
        <dgm:presLayoutVars>
          <dgm:chMax val="0"/>
          <dgm:bulletEnabled val="1"/>
        </dgm:presLayoutVars>
      </dgm:prSet>
      <dgm:spPr/>
      <dgm:t>
        <a:bodyPr/>
        <a:lstStyle/>
        <a:p>
          <a:endParaRPr lang="en-US"/>
        </a:p>
      </dgm:t>
    </dgm:pt>
    <dgm:pt modelId="{E1542129-9384-4902-862B-0682BB11E327}" type="pres">
      <dgm:prSet presAssocID="{E5F95B27-B4F3-4BF4-8A2A-CFAE6F8E8BE4}" presName="spacer" presStyleCnt="0"/>
      <dgm:spPr/>
    </dgm:pt>
    <dgm:pt modelId="{C2C88AD8-F17D-47EF-B4F4-D3197D7F1DD9}" type="pres">
      <dgm:prSet presAssocID="{B06C2180-C0F1-41B9-A1A8-F45131311D3E}" presName="parentText" presStyleLbl="node1" presStyleIdx="9" presStyleCnt="13">
        <dgm:presLayoutVars>
          <dgm:chMax val="0"/>
          <dgm:bulletEnabled val="1"/>
        </dgm:presLayoutVars>
      </dgm:prSet>
      <dgm:spPr/>
      <dgm:t>
        <a:bodyPr/>
        <a:lstStyle/>
        <a:p>
          <a:endParaRPr lang="en-US"/>
        </a:p>
      </dgm:t>
    </dgm:pt>
    <dgm:pt modelId="{B377CE05-D358-4C65-90AE-5BFD6E363188}" type="pres">
      <dgm:prSet presAssocID="{7AECDBC1-B200-4E32-A7F1-D4A306C1A0D6}" presName="spacer" presStyleCnt="0"/>
      <dgm:spPr/>
    </dgm:pt>
    <dgm:pt modelId="{1AB898C2-5937-442C-A082-8C23C38F5D24}" type="pres">
      <dgm:prSet presAssocID="{E7F37938-A5B5-43FB-9358-D64B9A5B0B5A}" presName="parentText" presStyleLbl="node1" presStyleIdx="10" presStyleCnt="13">
        <dgm:presLayoutVars>
          <dgm:chMax val="0"/>
          <dgm:bulletEnabled val="1"/>
        </dgm:presLayoutVars>
      </dgm:prSet>
      <dgm:spPr/>
      <dgm:t>
        <a:bodyPr/>
        <a:lstStyle/>
        <a:p>
          <a:endParaRPr lang="en-US"/>
        </a:p>
      </dgm:t>
    </dgm:pt>
    <dgm:pt modelId="{BBED6A77-F413-4DF3-81CD-214B5537BDD9}" type="pres">
      <dgm:prSet presAssocID="{A3694D06-66EC-4E4E-A436-D0A7623A3466}" presName="spacer" presStyleCnt="0"/>
      <dgm:spPr/>
    </dgm:pt>
    <dgm:pt modelId="{45258D98-DF9F-40AA-81BE-5AF14B47E4C5}" type="pres">
      <dgm:prSet presAssocID="{6864117F-27C6-4331-B7A6-5B29BEC349CB}" presName="parentText" presStyleLbl="node1" presStyleIdx="11" presStyleCnt="13">
        <dgm:presLayoutVars>
          <dgm:chMax val="0"/>
          <dgm:bulletEnabled val="1"/>
        </dgm:presLayoutVars>
      </dgm:prSet>
      <dgm:spPr/>
      <dgm:t>
        <a:bodyPr/>
        <a:lstStyle/>
        <a:p>
          <a:endParaRPr lang="en-US"/>
        </a:p>
      </dgm:t>
    </dgm:pt>
    <dgm:pt modelId="{E897CAF6-5F70-4A08-A484-CBF7182D5D39}" type="pres">
      <dgm:prSet presAssocID="{F2FFDACF-D252-4169-8157-E9E9CA9EF158}" presName="spacer" presStyleCnt="0"/>
      <dgm:spPr/>
    </dgm:pt>
    <dgm:pt modelId="{EF01BEE7-E4DC-40B1-B4B2-1C720288E21C}" type="pres">
      <dgm:prSet presAssocID="{E47334BF-354F-4465-8622-4C3A94AA2A2B}" presName="parentText" presStyleLbl="node1" presStyleIdx="12" presStyleCnt="13">
        <dgm:presLayoutVars>
          <dgm:chMax val="0"/>
          <dgm:bulletEnabled val="1"/>
        </dgm:presLayoutVars>
      </dgm:prSet>
      <dgm:spPr/>
      <dgm:t>
        <a:bodyPr/>
        <a:lstStyle/>
        <a:p>
          <a:endParaRPr lang="en-US"/>
        </a:p>
      </dgm:t>
    </dgm:pt>
  </dgm:ptLst>
  <dgm:cxnLst>
    <dgm:cxn modelId="{5FD2F28B-ADC4-475A-8DBC-7606017DF913}" srcId="{BAA3DB9A-F2B7-4BB9-9592-A2D941D3F6A5}" destId="{6864117F-27C6-4331-B7A6-5B29BEC349CB}" srcOrd="11" destOrd="0" parTransId="{C75CCC63-60E0-4A3D-BA52-CA078B806084}" sibTransId="{F2FFDACF-D252-4169-8157-E9E9CA9EF158}"/>
    <dgm:cxn modelId="{BAC9F12D-9B79-4C0D-B910-559ED94C84AC}" srcId="{BAA3DB9A-F2B7-4BB9-9592-A2D941D3F6A5}" destId="{F5B26BB6-1230-4C80-81ED-C2CAE81932B8}" srcOrd="3" destOrd="0" parTransId="{395DC21B-D2FF-4837-955D-35ADACAB1C9F}" sibTransId="{115A1298-E46E-4DD8-8A0F-080A1DBA59CF}"/>
    <dgm:cxn modelId="{B6B81115-4DDC-4125-B833-3F6478C13EDF}" srcId="{BAA3DB9A-F2B7-4BB9-9592-A2D941D3F6A5}" destId="{12233024-ED80-4ED4-8166-8BFE7ED2627B}" srcOrd="5" destOrd="0" parTransId="{312D8DB4-9B7A-4E9A-8E0C-93FF8345A7A4}" sibTransId="{F3DE01B1-DF06-486E-B36B-FE07650E6746}"/>
    <dgm:cxn modelId="{6C4BCB35-1904-4011-8837-398C20947D63}" type="presOf" srcId="{F5B26BB6-1230-4C80-81ED-C2CAE81932B8}" destId="{DBFC9C2E-CA61-4B56-920F-A171515107AB}" srcOrd="0" destOrd="0" presId="urn:microsoft.com/office/officeart/2005/8/layout/vList2"/>
    <dgm:cxn modelId="{8DF55598-8077-4A88-A081-1C5A018E0325}" srcId="{BAA3DB9A-F2B7-4BB9-9592-A2D941D3F6A5}" destId="{B06C2180-C0F1-41B9-A1A8-F45131311D3E}" srcOrd="9" destOrd="0" parTransId="{5A100804-46F0-40B1-AA36-289626184F5C}" sibTransId="{7AECDBC1-B200-4E32-A7F1-D4A306C1A0D6}"/>
    <dgm:cxn modelId="{7DD35105-B8B3-44B9-B5D2-B74A3DAD917A}" srcId="{BAA3DB9A-F2B7-4BB9-9592-A2D941D3F6A5}" destId="{E7F37938-A5B5-43FB-9358-D64B9A5B0B5A}" srcOrd="10" destOrd="0" parTransId="{AF2F96BA-0BD5-447E-95CA-9FDD60B05ED4}" sibTransId="{A3694D06-66EC-4E4E-A436-D0A7623A3466}"/>
    <dgm:cxn modelId="{97A1A287-FEB8-4BD5-A61D-4804E810C2B0}" type="presOf" srcId="{12233024-ED80-4ED4-8166-8BFE7ED2627B}" destId="{92E000FD-5F53-4B82-B7F6-F7F75E14EA20}" srcOrd="0" destOrd="0" presId="urn:microsoft.com/office/officeart/2005/8/layout/vList2"/>
    <dgm:cxn modelId="{D0B6F201-6972-44DB-A488-9A740909E260}" type="presOf" srcId="{B06C2180-C0F1-41B9-A1A8-F45131311D3E}" destId="{C2C88AD8-F17D-47EF-B4F4-D3197D7F1DD9}" srcOrd="0" destOrd="0" presId="urn:microsoft.com/office/officeart/2005/8/layout/vList2"/>
    <dgm:cxn modelId="{8A82DCC5-AEFB-4977-B304-7EAC9CF6A802}" srcId="{BAA3DB9A-F2B7-4BB9-9592-A2D941D3F6A5}" destId="{CBA7B395-71E6-4A32-B450-A7410BD5697A}" srcOrd="0" destOrd="0" parTransId="{2678A44D-EEBB-41DD-A80B-B32AB0E3307A}" sibTransId="{201992B9-84AB-40EA-ABA9-70E4A9E6C837}"/>
    <dgm:cxn modelId="{EC081D28-BE3F-45B7-A276-D947489FFE40}" type="presOf" srcId="{CBA7B395-71E6-4A32-B450-A7410BD5697A}" destId="{841CCE9E-2D6C-4D29-B11E-663B78D01FB8}" srcOrd="0" destOrd="0" presId="urn:microsoft.com/office/officeart/2005/8/layout/vList2"/>
    <dgm:cxn modelId="{02177FC5-BAEA-4E4B-B862-8C5C01519999}" type="presOf" srcId="{D8306CE7-A8DD-4FA9-921A-971488821BA4}" destId="{D24187AA-9CF1-4A13-878F-25C47F74E9D5}" srcOrd="0" destOrd="0" presId="urn:microsoft.com/office/officeart/2005/8/layout/vList2"/>
    <dgm:cxn modelId="{C483BA01-8D04-42C4-89E1-AAAF96CC9DE8}" srcId="{BAA3DB9A-F2B7-4BB9-9592-A2D941D3F6A5}" destId="{E47334BF-354F-4465-8622-4C3A94AA2A2B}" srcOrd="12" destOrd="0" parTransId="{A53617AD-B108-4715-A97B-E8357801FCFF}" sibTransId="{44590359-DBCD-4E84-9CE1-EC1ABEA7E078}"/>
    <dgm:cxn modelId="{7E3A9EEC-F217-43F8-BBC0-E5384CAE56A6}" srcId="{BAA3DB9A-F2B7-4BB9-9592-A2D941D3F6A5}" destId="{BD78CCDE-8AC4-4B1C-9922-80AC51D79B09}" srcOrd="4" destOrd="0" parTransId="{AB57BBE6-FD94-4DFF-AE7C-8328FC7EECD8}" sibTransId="{37A038FC-C022-4B3A-A6AD-3B1599456617}"/>
    <dgm:cxn modelId="{E585944C-4C98-4C00-B2A6-1D5EB79346F4}" srcId="{BAA3DB9A-F2B7-4BB9-9592-A2D941D3F6A5}" destId="{D8306CE7-A8DD-4FA9-921A-971488821BA4}" srcOrd="2" destOrd="0" parTransId="{C607B37D-75FD-4868-B8EC-5ED5A03B88F3}" sibTransId="{5B05FC5C-2A50-4967-8CD8-940FD94A2571}"/>
    <dgm:cxn modelId="{12F5B2FE-058B-4E5D-B8B9-504B04A76557}" type="presOf" srcId="{86553A83-2232-4FDB-BB46-1A6D0E0D8619}" destId="{5F0F01D7-3509-4162-AC15-BFBCF17E5826}" srcOrd="0" destOrd="0" presId="urn:microsoft.com/office/officeart/2005/8/layout/vList2"/>
    <dgm:cxn modelId="{03FD12B2-E525-4A4E-8542-A37BF7AF8EC8}" srcId="{BAA3DB9A-F2B7-4BB9-9592-A2D941D3F6A5}" destId="{14A6DAAF-30FC-42A8-915F-B0467BAA2BB0}" srcOrd="1" destOrd="0" parTransId="{CF565A4D-21C6-45CF-A4D4-68F89A182EF6}" sibTransId="{BD138A2B-CA4F-4C25-8304-70A69AD4B39C}"/>
    <dgm:cxn modelId="{7122F900-DFCF-43CC-8370-4CF5294D0FE7}" type="presOf" srcId="{E7F37938-A5B5-43FB-9358-D64B9A5B0B5A}" destId="{1AB898C2-5937-442C-A082-8C23C38F5D24}" srcOrd="0" destOrd="0" presId="urn:microsoft.com/office/officeart/2005/8/layout/vList2"/>
    <dgm:cxn modelId="{125561BE-1EEC-4FF2-87D4-E8C7AC99159D}" srcId="{BAA3DB9A-F2B7-4BB9-9592-A2D941D3F6A5}" destId="{86553A83-2232-4FDB-BB46-1A6D0E0D8619}" srcOrd="8" destOrd="0" parTransId="{FFC32D27-7101-44A2-B639-365C0741B319}" sibTransId="{E5F95B27-B4F3-4BF4-8A2A-CFAE6F8E8BE4}"/>
    <dgm:cxn modelId="{BDD3F54C-937A-49E0-9B1D-C428C1521B22}" type="presOf" srcId="{BAA3DB9A-F2B7-4BB9-9592-A2D941D3F6A5}" destId="{7F06439A-05A9-4CDF-B269-630B4988CED2}" srcOrd="0" destOrd="0" presId="urn:microsoft.com/office/officeart/2005/8/layout/vList2"/>
    <dgm:cxn modelId="{06323BDF-E656-442D-B657-50C03FD32947}" srcId="{BAA3DB9A-F2B7-4BB9-9592-A2D941D3F6A5}" destId="{BB5A0701-CAFC-411F-9F13-2B98F9DD18C8}" srcOrd="6" destOrd="0" parTransId="{3122289E-7E05-4851-B70E-86E4A5E263C4}" sibTransId="{F0E9ABF7-1DB2-426B-AFF7-A8882BCAA3C4}"/>
    <dgm:cxn modelId="{592E9A8D-6950-4B4B-B1DA-2B349956E953}" type="presOf" srcId="{6864117F-27C6-4331-B7A6-5B29BEC349CB}" destId="{45258D98-DF9F-40AA-81BE-5AF14B47E4C5}" srcOrd="0" destOrd="0" presId="urn:microsoft.com/office/officeart/2005/8/layout/vList2"/>
    <dgm:cxn modelId="{6E940B98-F8F9-4CAB-8E8E-626A5C6E999E}" srcId="{BAA3DB9A-F2B7-4BB9-9592-A2D941D3F6A5}" destId="{3219C8DE-4C29-4E99-8F39-5B19DCD45690}" srcOrd="7" destOrd="0" parTransId="{1E3EBC6A-8661-477B-ADA8-FE4E2D673275}" sibTransId="{92E2AA30-B800-42A0-8AF3-3D393BF8B212}"/>
    <dgm:cxn modelId="{962D4607-9F9A-47A6-9916-D05A10B57405}" type="presOf" srcId="{E47334BF-354F-4465-8622-4C3A94AA2A2B}" destId="{EF01BEE7-E4DC-40B1-B4B2-1C720288E21C}" srcOrd="0" destOrd="0" presId="urn:microsoft.com/office/officeart/2005/8/layout/vList2"/>
    <dgm:cxn modelId="{2DB4247D-6BE6-4BB3-BA90-0493D5DD5965}" type="presOf" srcId="{14A6DAAF-30FC-42A8-915F-B0467BAA2BB0}" destId="{248D923F-B5B0-46BF-B2EE-88E7552FF07B}" srcOrd="0" destOrd="0" presId="urn:microsoft.com/office/officeart/2005/8/layout/vList2"/>
    <dgm:cxn modelId="{D5314008-FC20-4543-822F-905EE0F4AB89}" type="presOf" srcId="{BD78CCDE-8AC4-4B1C-9922-80AC51D79B09}" destId="{3D1E4E7F-0588-490B-B521-4DF340E8FD9D}" srcOrd="0" destOrd="0" presId="urn:microsoft.com/office/officeart/2005/8/layout/vList2"/>
    <dgm:cxn modelId="{98C8CC80-BBB3-4D19-B691-FFF1E51DD8C1}" type="presOf" srcId="{3219C8DE-4C29-4E99-8F39-5B19DCD45690}" destId="{B771F7F5-FBE3-4213-BD80-50CF0C8165BA}" srcOrd="0" destOrd="0" presId="urn:microsoft.com/office/officeart/2005/8/layout/vList2"/>
    <dgm:cxn modelId="{8261637B-6230-4F0B-9AA7-4C82AAD7A81C}" type="presOf" srcId="{BB5A0701-CAFC-411F-9F13-2B98F9DD18C8}" destId="{651845D9-4EB0-4BDE-B757-B34E28D1D7AD}" srcOrd="0" destOrd="0" presId="urn:microsoft.com/office/officeart/2005/8/layout/vList2"/>
    <dgm:cxn modelId="{4737C13F-8E9E-44F1-817C-A9AC888C881C}" type="presParOf" srcId="{7F06439A-05A9-4CDF-B269-630B4988CED2}" destId="{841CCE9E-2D6C-4D29-B11E-663B78D01FB8}" srcOrd="0" destOrd="0" presId="urn:microsoft.com/office/officeart/2005/8/layout/vList2"/>
    <dgm:cxn modelId="{784A152F-8140-4A91-8115-8F7CE6125F2B}" type="presParOf" srcId="{7F06439A-05A9-4CDF-B269-630B4988CED2}" destId="{0FF7E81C-D786-4123-AA98-A12DEF5CD93C}" srcOrd="1" destOrd="0" presId="urn:microsoft.com/office/officeart/2005/8/layout/vList2"/>
    <dgm:cxn modelId="{E51A633C-1A91-4B2D-913F-2F67458B3B87}" type="presParOf" srcId="{7F06439A-05A9-4CDF-B269-630B4988CED2}" destId="{248D923F-B5B0-46BF-B2EE-88E7552FF07B}" srcOrd="2" destOrd="0" presId="urn:microsoft.com/office/officeart/2005/8/layout/vList2"/>
    <dgm:cxn modelId="{DDC556CC-6DE0-48AF-B9EE-92EA89C6F37F}" type="presParOf" srcId="{7F06439A-05A9-4CDF-B269-630B4988CED2}" destId="{5994F759-9532-4E01-9EE1-8B30CE7FEFE0}" srcOrd="3" destOrd="0" presId="urn:microsoft.com/office/officeart/2005/8/layout/vList2"/>
    <dgm:cxn modelId="{2999F7BE-1C95-4E22-A95A-BFD0464D1F0D}" type="presParOf" srcId="{7F06439A-05A9-4CDF-B269-630B4988CED2}" destId="{D24187AA-9CF1-4A13-878F-25C47F74E9D5}" srcOrd="4" destOrd="0" presId="urn:microsoft.com/office/officeart/2005/8/layout/vList2"/>
    <dgm:cxn modelId="{1C4AF0D4-353D-43FA-B1B2-8C3C327D5291}" type="presParOf" srcId="{7F06439A-05A9-4CDF-B269-630B4988CED2}" destId="{919B8F32-88FA-49E7-A11E-8763EA54F4F0}" srcOrd="5" destOrd="0" presId="urn:microsoft.com/office/officeart/2005/8/layout/vList2"/>
    <dgm:cxn modelId="{39F6B15D-7633-4F6F-AD9A-6896106F9210}" type="presParOf" srcId="{7F06439A-05A9-4CDF-B269-630B4988CED2}" destId="{DBFC9C2E-CA61-4B56-920F-A171515107AB}" srcOrd="6" destOrd="0" presId="urn:microsoft.com/office/officeart/2005/8/layout/vList2"/>
    <dgm:cxn modelId="{7D8FC6B8-4447-4B4F-840F-615E3F705DAB}" type="presParOf" srcId="{7F06439A-05A9-4CDF-B269-630B4988CED2}" destId="{6B2FF1A6-4DB6-43B2-8637-A5545ECF5EC2}" srcOrd="7" destOrd="0" presId="urn:microsoft.com/office/officeart/2005/8/layout/vList2"/>
    <dgm:cxn modelId="{F22367BC-3A38-41E3-8600-F4C054D1E09E}" type="presParOf" srcId="{7F06439A-05A9-4CDF-B269-630B4988CED2}" destId="{3D1E4E7F-0588-490B-B521-4DF340E8FD9D}" srcOrd="8" destOrd="0" presId="urn:microsoft.com/office/officeart/2005/8/layout/vList2"/>
    <dgm:cxn modelId="{04CF57C7-11B8-4F3E-8BDA-F0C9B70CA3A9}" type="presParOf" srcId="{7F06439A-05A9-4CDF-B269-630B4988CED2}" destId="{09876E68-AB6E-40CC-B78D-6D003C0C5AC0}" srcOrd="9" destOrd="0" presId="urn:microsoft.com/office/officeart/2005/8/layout/vList2"/>
    <dgm:cxn modelId="{2249B13E-5729-4E81-8F7F-74B76B1078AD}" type="presParOf" srcId="{7F06439A-05A9-4CDF-B269-630B4988CED2}" destId="{92E000FD-5F53-4B82-B7F6-F7F75E14EA20}" srcOrd="10" destOrd="0" presId="urn:microsoft.com/office/officeart/2005/8/layout/vList2"/>
    <dgm:cxn modelId="{85E0F51F-78C4-4C2A-8265-E75FD2F333F4}" type="presParOf" srcId="{7F06439A-05A9-4CDF-B269-630B4988CED2}" destId="{F9638DBF-8CC3-491C-AFE7-306F024BD6ED}" srcOrd="11" destOrd="0" presId="urn:microsoft.com/office/officeart/2005/8/layout/vList2"/>
    <dgm:cxn modelId="{1DE48548-8F2C-4CAE-85DA-C7A0C6E3779B}" type="presParOf" srcId="{7F06439A-05A9-4CDF-B269-630B4988CED2}" destId="{651845D9-4EB0-4BDE-B757-B34E28D1D7AD}" srcOrd="12" destOrd="0" presId="urn:microsoft.com/office/officeart/2005/8/layout/vList2"/>
    <dgm:cxn modelId="{AE571DE0-6431-45B3-AF4E-D9A632A45D60}" type="presParOf" srcId="{7F06439A-05A9-4CDF-B269-630B4988CED2}" destId="{8D7F6C46-B94F-41DC-A227-5D72B4EF4B60}" srcOrd="13" destOrd="0" presId="urn:microsoft.com/office/officeart/2005/8/layout/vList2"/>
    <dgm:cxn modelId="{FA5E1D99-E83D-4C76-90BB-A5C4412510BC}" type="presParOf" srcId="{7F06439A-05A9-4CDF-B269-630B4988CED2}" destId="{B771F7F5-FBE3-4213-BD80-50CF0C8165BA}" srcOrd="14" destOrd="0" presId="urn:microsoft.com/office/officeart/2005/8/layout/vList2"/>
    <dgm:cxn modelId="{4E5C1B0D-F315-4EA1-8BB3-962052D6430E}" type="presParOf" srcId="{7F06439A-05A9-4CDF-B269-630B4988CED2}" destId="{E18FE1EF-0F8D-4070-9311-32781B5ED2F7}" srcOrd="15" destOrd="0" presId="urn:microsoft.com/office/officeart/2005/8/layout/vList2"/>
    <dgm:cxn modelId="{AAB7DC92-0686-46FB-AFD1-38F2D4D6B090}" type="presParOf" srcId="{7F06439A-05A9-4CDF-B269-630B4988CED2}" destId="{5F0F01D7-3509-4162-AC15-BFBCF17E5826}" srcOrd="16" destOrd="0" presId="urn:microsoft.com/office/officeart/2005/8/layout/vList2"/>
    <dgm:cxn modelId="{39CF7F5A-7A54-439E-B25C-55C8D5EA9F53}" type="presParOf" srcId="{7F06439A-05A9-4CDF-B269-630B4988CED2}" destId="{E1542129-9384-4902-862B-0682BB11E327}" srcOrd="17" destOrd="0" presId="urn:microsoft.com/office/officeart/2005/8/layout/vList2"/>
    <dgm:cxn modelId="{9AFC9BA1-ED17-4B5D-B5EF-5CDACA4CCEE8}" type="presParOf" srcId="{7F06439A-05A9-4CDF-B269-630B4988CED2}" destId="{C2C88AD8-F17D-47EF-B4F4-D3197D7F1DD9}" srcOrd="18" destOrd="0" presId="urn:microsoft.com/office/officeart/2005/8/layout/vList2"/>
    <dgm:cxn modelId="{451424AE-9906-4FD7-B0CE-2E9FB5CF2D2A}" type="presParOf" srcId="{7F06439A-05A9-4CDF-B269-630B4988CED2}" destId="{B377CE05-D358-4C65-90AE-5BFD6E363188}" srcOrd="19" destOrd="0" presId="urn:microsoft.com/office/officeart/2005/8/layout/vList2"/>
    <dgm:cxn modelId="{83C9B050-4A5A-4678-A9E7-B9417F5B1432}" type="presParOf" srcId="{7F06439A-05A9-4CDF-B269-630B4988CED2}" destId="{1AB898C2-5937-442C-A082-8C23C38F5D24}" srcOrd="20" destOrd="0" presId="urn:microsoft.com/office/officeart/2005/8/layout/vList2"/>
    <dgm:cxn modelId="{A16660AD-69D4-434C-9B6E-AEF2B7A3DC93}" type="presParOf" srcId="{7F06439A-05A9-4CDF-B269-630B4988CED2}" destId="{BBED6A77-F413-4DF3-81CD-214B5537BDD9}" srcOrd="21" destOrd="0" presId="urn:microsoft.com/office/officeart/2005/8/layout/vList2"/>
    <dgm:cxn modelId="{9D98474D-1A7D-494B-A9FF-B47D5C951637}" type="presParOf" srcId="{7F06439A-05A9-4CDF-B269-630B4988CED2}" destId="{45258D98-DF9F-40AA-81BE-5AF14B47E4C5}" srcOrd="22" destOrd="0" presId="urn:microsoft.com/office/officeart/2005/8/layout/vList2"/>
    <dgm:cxn modelId="{EFFA98B1-B92D-4146-9C74-C46F54D9735B}" type="presParOf" srcId="{7F06439A-05A9-4CDF-B269-630B4988CED2}" destId="{E897CAF6-5F70-4A08-A484-CBF7182D5D39}" srcOrd="23" destOrd="0" presId="urn:microsoft.com/office/officeart/2005/8/layout/vList2"/>
    <dgm:cxn modelId="{719FAABC-AF34-4D64-9342-FCF2DE1ABE57}" type="presParOf" srcId="{7F06439A-05A9-4CDF-B269-630B4988CED2}" destId="{EF01BEE7-E4DC-40B1-B4B2-1C720288E21C}" srcOrd="2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A3DB9A-F2B7-4BB9-9592-A2D941D3F6A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BA7B395-71E6-4A32-B450-A7410BD5697A}">
      <dgm:prSet custT="1"/>
      <dgm:spPr/>
      <dgm:t>
        <a:bodyPr/>
        <a:lstStyle/>
        <a:p>
          <a:pPr rtl="0"/>
          <a:r>
            <a:rPr lang="en-ZA" sz="1600" b="1" dirty="0" smtClean="0"/>
            <a:t>MOBILE PLANT</a:t>
          </a:r>
          <a:endParaRPr lang="en-US" sz="1600" dirty="0"/>
        </a:p>
      </dgm:t>
    </dgm:pt>
    <dgm:pt modelId="{2678A44D-EEBB-41DD-A80B-B32AB0E3307A}" type="parTrans" cxnId="{8A82DCC5-AEFB-4977-B304-7EAC9CF6A802}">
      <dgm:prSet/>
      <dgm:spPr/>
      <dgm:t>
        <a:bodyPr/>
        <a:lstStyle/>
        <a:p>
          <a:endParaRPr lang="en-US" sz="1600"/>
        </a:p>
      </dgm:t>
    </dgm:pt>
    <dgm:pt modelId="{201992B9-84AB-40EA-ABA9-70E4A9E6C837}" type="sibTrans" cxnId="{8A82DCC5-AEFB-4977-B304-7EAC9CF6A802}">
      <dgm:prSet/>
      <dgm:spPr/>
      <dgm:t>
        <a:bodyPr/>
        <a:lstStyle/>
        <a:p>
          <a:endParaRPr lang="en-US" sz="1600"/>
        </a:p>
      </dgm:t>
    </dgm:pt>
    <dgm:pt modelId="{14A6DAAF-30FC-42A8-915F-B0467BAA2BB0}">
      <dgm:prSet custT="1"/>
      <dgm:spPr/>
      <dgm:t>
        <a:bodyPr/>
        <a:lstStyle/>
        <a:p>
          <a:pPr rtl="0"/>
          <a:endParaRPr lang="en-ZA" sz="1600" b="1" dirty="0"/>
        </a:p>
      </dgm:t>
    </dgm:pt>
    <dgm:pt modelId="{CF565A4D-21C6-45CF-A4D4-68F89A182EF6}" type="parTrans" cxnId="{03FD12B2-E525-4A4E-8542-A37BF7AF8EC8}">
      <dgm:prSet/>
      <dgm:spPr/>
      <dgm:t>
        <a:bodyPr/>
        <a:lstStyle/>
        <a:p>
          <a:endParaRPr lang="en-US" sz="1600"/>
        </a:p>
      </dgm:t>
    </dgm:pt>
    <dgm:pt modelId="{BD138A2B-CA4F-4C25-8304-70A69AD4B39C}" type="sibTrans" cxnId="{03FD12B2-E525-4A4E-8542-A37BF7AF8EC8}">
      <dgm:prSet/>
      <dgm:spPr/>
      <dgm:t>
        <a:bodyPr/>
        <a:lstStyle/>
        <a:p>
          <a:endParaRPr lang="en-US" sz="1600"/>
        </a:p>
      </dgm:t>
    </dgm:pt>
    <dgm:pt modelId="{D8306CE7-A8DD-4FA9-921A-971488821BA4}">
      <dgm:prSet custT="1"/>
      <dgm:spPr/>
      <dgm:t>
        <a:bodyPr/>
        <a:lstStyle/>
        <a:p>
          <a:pPr rtl="0"/>
          <a:r>
            <a:rPr lang="en-ZA" sz="1600" b="1" dirty="0" smtClean="0"/>
            <a:t>   Loader’s</a:t>
          </a:r>
          <a:endParaRPr lang="en-US" sz="1600" dirty="0"/>
        </a:p>
      </dgm:t>
    </dgm:pt>
    <dgm:pt modelId="{C607B37D-75FD-4868-B8EC-5ED5A03B88F3}" type="parTrans" cxnId="{E585944C-4C98-4C00-B2A6-1D5EB79346F4}">
      <dgm:prSet/>
      <dgm:spPr/>
      <dgm:t>
        <a:bodyPr/>
        <a:lstStyle/>
        <a:p>
          <a:endParaRPr lang="en-US" sz="1600"/>
        </a:p>
      </dgm:t>
    </dgm:pt>
    <dgm:pt modelId="{5B05FC5C-2A50-4967-8CD8-940FD94A2571}" type="sibTrans" cxnId="{E585944C-4C98-4C00-B2A6-1D5EB79346F4}">
      <dgm:prSet/>
      <dgm:spPr/>
      <dgm:t>
        <a:bodyPr/>
        <a:lstStyle/>
        <a:p>
          <a:endParaRPr lang="en-US" sz="1600"/>
        </a:p>
      </dgm:t>
    </dgm:pt>
    <dgm:pt modelId="{F5B26BB6-1230-4C80-81ED-C2CAE81932B8}">
      <dgm:prSet custT="1"/>
      <dgm:spPr/>
      <dgm:t>
        <a:bodyPr/>
        <a:lstStyle/>
        <a:p>
          <a:pPr rtl="0"/>
          <a:endParaRPr lang="en-ZA" sz="1600" b="1" dirty="0"/>
        </a:p>
      </dgm:t>
    </dgm:pt>
    <dgm:pt modelId="{395DC21B-D2FF-4837-955D-35ADACAB1C9F}" type="parTrans" cxnId="{BAC9F12D-9B79-4C0D-B910-559ED94C84AC}">
      <dgm:prSet/>
      <dgm:spPr/>
      <dgm:t>
        <a:bodyPr/>
        <a:lstStyle/>
        <a:p>
          <a:endParaRPr lang="en-US" sz="1600"/>
        </a:p>
      </dgm:t>
    </dgm:pt>
    <dgm:pt modelId="{115A1298-E46E-4DD8-8A0F-080A1DBA59CF}" type="sibTrans" cxnId="{BAC9F12D-9B79-4C0D-B910-559ED94C84AC}">
      <dgm:prSet/>
      <dgm:spPr/>
      <dgm:t>
        <a:bodyPr/>
        <a:lstStyle/>
        <a:p>
          <a:endParaRPr lang="en-US" sz="1600"/>
        </a:p>
      </dgm:t>
    </dgm:pt>
    <dgm:pt modelId="{BD78CCDE-8AC4-4B1C-9922-80AC51D79B09}">
      <dgm:prSet custT="1"/>
      <dgm:spPr/>
      <dgm:t>
        <a:bodyPr/>
        <a:lstStyle/>
        <a:p>
          <a:pPr rtl="0"/>
          <a:r>
            <a:rPr lang="en-ZA" sz="1600" b="1" dirty="0" smtClean="0"/>
            <a:t>   Dump trucks</a:t>
          </a:r>
          <a:endParaRPr lang="en-US" sz="1600" dirty="0"/>
        </a:p>
      </dgm:t>
    </dgm:pt>
    <dgm:pt modelId="{AB57BBE6-FD94-4DFF-AE7C-8328FC7EECD8}" type="parTrans" cxnId="{7E3A9EEC-F217-43F8-BBC0-E5384CAE56A6}">
      <dgm:prSet/>
      <dgm:spPr/>
      <dgm:t>
        <a:bodyPr/>
        <a:lstStyle/>
        <a:p>
          <a:endParaRPr lang="en-US" sz="1600"/>
        </a:p>
      </dgm:t>
    </dgm:pt>
    <dgm:pt modelId="{37A038FC-C022-4B3A-A6AD-3B1599456617}" type="sibTrans" cxnId="{7E3A9EEC-F217-43F8-BBC0-E5384CAE56A6}">
      <dgm:prSet/>
      <dgm:spPr/>
      <dgm:t>
        <a:bodyPr/>
        <a:lstStyle/>
        <a:p>
          <a:endParaRPr lang="en-US" sz="1600"/>
        </a:p>
      </dgm:t>
    </dgm:pt>
    <dgm:pt modelId="{12233024-ED80-4ED4-8166-8BFE7ED2627B}">
      <dgm:prSet custT="1"/>
      <dgm:spPr/>
      <dgm:t>
        <a:bodyPr/>
        <a:lstStyle/>
        <a:p>
          <a:pPr rtl="0"/>
          <a:endParaRPr lang="en-ZA" sz="1600" b="1" dirty="0"/>
        </a:p>
      </dgm:t>
    </dgm:pt>
    <dgm:pt modelId="{312D8DB4-9B7A-4E9A-8E0C-93FF8345A7A4}" type="parTrans" cxnId="{B6B81115-4DDC-4125-B833-3F6478C13EDF}">
      <dgm:prSet/>
      <dgm:spPr/>
      <dgm:t>
        <a:bodyPr/>
        <a:lstStyle/>
        <a:p>
          <a:endParaRPr lang="en-US" sz="1600"/>
        </a:p>
      </dgm:t>
    </dgm:pt>
    <dgm:pt modelId="{F3DE01B1-DF06-486E-B36B-FE07650E6746}" type="sibTrans" cxnId="{B6B81115-4DDC-4125-B833-3F6478C13EDF}">
      <dgm:prSet/>
      <dgm:spPr/>
      <dgm:t>
        <a:bodyPr/>
        <a:lstStyle/>
        <a:p>
          <a:endParaRPr lang="en-US" sz="1600"/>
        </a:p>
      </dgm:t>
    </dgm:pt>
    <dgm:pt modelId="{BB5A0701-CAFC-411F-9F13-2B98F9DD18C8}">
      <dgm:prSet custT="1"/>
      <dgm:spPr/>
      <dgm:t>
        <a:bodyPr/>
        <a:lstStyle/>
        <a:p>
          <a:pPr rtl="0"/>
          <a:r>
            <a:rPr lang="en-ZA" sz="1600" b="1" dirty="0" smtClean="0"/>
            <a:t>   Drill rigs</a:t>
          </a:r>
          <a:endParaRPr lang="en-US" sz="1600" dirty="0"/>
        </a:p>
      </dgm:t>
    </dgm:pt>
    <dgm:pt modelId="{3122289E-7E05-4851-B70E-86E4A5E263C4}" type="parTrans" cxnId="{06323BDF-E656-442D-B657-50C03FD32947}">
      <dgm:prSet/>
      <dgm:spPr/>
      <dgm:t>
        <a:bodyPr/>
        <a:lstStyle/>
        <a:p>
          <a:endParaRPr lang="en-US" sz="1600"/>
        </a:p>
      </dgm:t>
    </dgm:pt>
    <dgm:pt modelId="{F0E9ABF7-1DB2-426B-AFF7-A8882BCAA3C4}" type="sibTrans" cxnId="{06323BDF-E656-442D-B657-50C03FD32947}">
      <dgm:prSet/>
      <dgm:spPr/>
      <dgm:t>
        <a:bodyPr/>
        <a:lstStyle/>
        <a:p>
          <a:endParaRPr lang="en-US" sz="1600"/>
        </a:p>
      </dgm:t>
    </dgm:pt>
    <dgm:pt modelId="{3219C8DE-4C29-4E99-8F39-5B19DCD45690}">
      <dgm:prSet custT="1"/>
      <dgm:spPr/>
      <dgm:t>
        <a:bodyPr/>
        <a:lstStyle/>
        <a:p>
          <a:pPr rtl="0"/>
          <a:endParaRPr lang="en-ZA" sz="1600" b="1" dirty="0"/>
        </a:p>
      </dgm:t>
    </dgm:pt>
    <dgm:pt modelId="{1E3EBC6A-8661-477B-ADA8-FE4E2D673275}" type="parTrans" cxnId="{6E940B98-F8F9-4CAB-8E8E-626A5C6E999E}">
      <dgm:prSet/>
      <dgm:spPr/>
      <dgm:t>
        <a:bodyPr/>
        <a:lstStyle/>
        <a:p>
          <a:endParaRPr lang="en-US" sz="1600"/>
        </a:p>
      </dgm:t>
    </dgm:pt>
    <dgm:pt modelId="{92E2AA30-B800-42A0-8AF3-3D393BF8B212}" type="sibTrans" cxnId="{6E940B98-F8F9-4CAB-8E8E-626A5C6E999E}">
      <dgm:prSet/>
      <dgm:spPr/>
      <dgm:t>
        <a:bodyPr/>
        <a:lstStyle/>
        <a:p>
          <a:endParaRPr lang="en-US" sz="1600"/>
        </a:p>
      </dgm:t>
    </dgm:pt>
    <dgm:pt modelId="{86553A83-2232-4FDB-BB46-1A6D0E0D8619}">
      <dgm:prSet custT="1"/>
      <dgm:spPr/>
      <dgm:t>
        <a:bodyPr/>
        <a:lstStyle/>
        <a:p>
          <a:pPr rtl="0"/>
          <a:r>
            <a:rPr lang="en-ZA" sz="1600" b="1" dirty="0" smtClean="0"/>
            <a:t>   Other off road</a:t>
          </a:r>
          <a:endParaRPr lang="en-US" sz="1600" dirty="0"/>
        </a:p>
      </dgm:t>
    </dgm:pt>
    <dgm:pt modelId="{FFC32D27-7101-44A2-B639-365C0741B319}" type="parTrans" cxnId="{125561BE-1EEC-4FF2-87D4-E8C7AC99159D}">
      <dgm:prSet/>
      <dgm:spPr/>
      <dgm:t>
        <a:bodyPr/>
        <a:lstStyle/>
        <a:p>
          <a:endParaRPr lang="en-US" sz="1600"/>
        </a:p>
      </dgm:t>
    </dgm:pt>
    <dgm:pt modelId="{E5F95B27-B4F3-4BF4-8A2A-CFAE6F8E8BE4}" type="sibTrans" cxnId="{125561BE-1EEC-4FF2-87D4-E8C7AC99159D}">
      <dgm:prSet/>
      <dgm:spPr/>
      <dgm:t>
        <a:bodyPr/>
        <a:lstStyle/>
        <a:p>
          <a:endParaRPr lang="en-US" sz="1600"/>
        </a:p>
      </dgm:t>
    </dgm:pt>
    <dgm:pt modelId="{B06C2180-C0F1-41B9-A1A8-F45131311D3E}">
      <dgm:prSet custT="1"/>
      <dgm:spPr/>
      <dgm:t>
        <a:bodyPr/>
        <a:lstStyle/>
        <a:p>
          <a:pPr rtl="0"/>
          <a:endParaRPr lang="en-ZA" sz="1600" b="1" dirty="0"/>
        </a:p>
      </dgm:t>
    </dgm:pt>
    <dgm:pt modelId="{5A100804-46F0-40B1-AA36-289626184F5C}" type="parTrans" cxnId="{8DF55598-8077-4A88-A081-1C5A018E0325}">
      <dgm:prSet/>
      <dgm:spPr/>
      <dgm:t>
        <a:bodyPr/>
        <a:lstStyle/>
        <a:p>
          <a:endParaRPr lang="en-US" sz="1600"/>
        </a:p>
      </dgm:t>
    </dgm:pt>
    <dgm:pt modelId="{7AECDBC1-B200-4E32-A7F1-D4A306C1A0D6}" type="sibTrans" cxnId="{8DF55598-8077-4A88-A081-1C5A018E0325}">
      <dgm:prSet/>
      <dgm:spPr/>
      <dgm:t>
        <a:bodyPr/>
        <a:lstStyle/>
        <a:p>
          <a:endParaRPr lang="en-US" sz="1600"/>
        </a:p>
      </dgm:t>
    </dgm:pt>
    <dgm:pt modelId="{E7F37938-A5B5-43FB-9358-D64B9A5B0B5A}">
      <dgm:prSet custT="1"/>
      <dgm:spPr/>
      <dgm:t>
        <a:bodyPr/>
        <a:lstStyle/>
        <a:p>
          <a:pPr rtl="0"/>
          <a:r>
            <a:rPr lang="en-ZA" sz="1600" b="1" dirty="0" smtClean="0"/>
            <a:t>   LDV’s</a:t>
          </a:r>
          <a:endParaRPr lang="en-US" sz="1600" dirty="0"/>
        </a:p>
      </dgm:t>
    </dgm:pt>
    <dgm:pt modelId="{AF2F96BA-0BD5-447E-95CA-9FDD60B05ED4}" type="parTrans" cxnId="{7DD35105-B8B3-44B9-B5D2-B74A3DAD917A}">
      <dgm:prSet/>
      <dgm:spPr/>
      <dgm:t>
        <a:bodyPr/>
        <a:lstStyle/>
        <a:p>
          <a:endParaRPr lang="en-US" sz="1600"/>
        </a:p>
      </dgm:t>
    </dgm:pt>
    <dgm:pt modelId="{A3694D06-66EC-4E4E-A436-D0A7623A3466}" type="sibTrans" cxnId="{7DD35105-B8B3-44B9-B5D2-B74A3DAD917A}">
      <dgm:prSet/>
      <dgm:spPr/>
      <dgm:t>
        <a:bodyPr/>
        <a:lstStyle/>
        <a:p>
          <a:endParaRPr lang="en-US" sz="1600"/>
        </a:p>
      </dgm:t>
    </dgm:pt>
    <dgm:pt modelId="{6864117F-27C6-4331-B7A6-5B29BEC349CB}">
      <dgm:prSet custT="1"/>
      <dgm:spPr/>
      <dgm:t>
        <a:bodyPr/>
        <a:lstStyle/>
        <a:p>
          <a:pPr rtl="0"/>
          <a:endParaRPr lang="en-ZA" sz="1600" b="1" dirty="0"/>
        </a:p>
      </dgm:t>
    </dgm:pt>
    <dgm:pt modelId="{C75CCC63-60E0-4A3D-BA52-CA078B806084}" type="parTrans" cxnId="{5FD2F28B-ADC4-475A-8DBC-7606017DF913}">
      <dgm:prSet/>
      <dgm:spPr/>
      <dgm:t>
        <a:bodyPr/>
        <a:lstStyle/>
        <a:p>
          <a:endParaRPr lang="en-US" sz="1600"/>
        </a:p>
      </dgm:t>
    </dgm:pt>
    <dgm:pt modelId="{F2FFDACF-D252-4169-8157-E9E9CA9EF158}" type="sibTrans" cxnId="{5FD2F28B-ADC4-475A-8DBC-7606017DF913}">
      <dgm:prSet/>
      <dgm:spPr/>
      <dgm:t>
        <a:bodyPr/>
        <a:lstStyle/>
        <a:p>
          <a:endParaRPr lang="en-US" sz="1600"/>
        </a:p>
      </dgm:t>
    </dgm:pt>
    <dgm:pt modelId="{E47334BF-354F-4465-8622-4C3A94AA2A2B}">
      <dgm:prSet custT="1"/>
      <dgm:spPr/>
      <dgm:t>
        <a:bodyPr/>
        <a:lstStyle/>
        <a:p>
          <a:pPr rtl="0"/>
          <a:r>
            <a:rPr lang="en-ZA" sz="1600" b="1" dirty="0" smtClean="0"/>
            <a:t>   etc</a:t>
          </a:r>
          <a:endParaRPr lang="en-US" sz="1600" dirty="0"/>
        </a:p>
      </dgm:t>
    </dgm:pt>
    <dgm:pt modelId="{A53617AD-B108-4715-A97B-E8357801FCFF}" type="parTrans" cxnId="{C483BA01-8D04-42C4-89E1-AAAF96CC9DE8}">
      <dgm:prSet/>
      <dgm:spPr/>
      <dgm:t>
        <a:bodyPr/>
        <a:lstStyle/>
        <a:p>
          <a:endParaRPr lang="en-US" sz="1600"/>
        </a:p>
      </dgm:t>
    </dgm:pt>
    <dgm:pt modelId="{44590359-DBCD-4E84-9CE1-EC1ABEA7E078}" type="sibTrans" cxnId="{C483BA01-8D04-42C4-89E1-AAAF96CC9DE8}">
      <dgm:prSet/>
      <dgm:spPr/>
      <dgm:t>
        <a:bodyPr/>
        <a:lstStyle/>
        <a:p>
          <a:endParaRPr lang="en-US" sz="1600"/>
        </a:p>
      </dgm:t>
    </dgm:pt>
    <dgm:pt modelId="{7F06439A-05A9-4CDF-B269-630B4988CED2}" type="pres">
      <dgm:prSet presAssocID="{BAA3DB9A-F2B7-4BB9-9592-A2D941D3F6A5}" presName="linear" presStyleCnt="0">
        <dgm:presLayoutVars>
          <dgm:animLvl val="lvl"/>
          <dgm:resizeHandles val="exact"/>
        </dgm:presLayoutVars>
      </dgm:prSet>
      <dgm:spPr/>
      <dgm:t>
        <a:bodyPr/>
        <a:lstStyle/>
        <a:p>
          <a:endParaRPr lang="en-US"/>
        </a:p>
      </dgm:t>
    </dgm:pt>
    <dgm:pt modelId="{841CCE9E-2D6C-4D29-B11E-663B78D01FB8}" type="pres">
      <dgm:prSet presAssocID="{CBA7B395-71E6-4A32-B450-A7410BD5697A}" presName="parentText" presStyleLbl="node1" presStyleIdx="0" presStyleCnt="13">
        <dgm:presLayoutVars>
          <dgm:chMax val="0"/>
          <dgm:bulletEnabled val="1"/>
        </dgm:presLayoutVars>
      </dgm:prSet>
      <dgm:spPr/>
      <dgm:t>
        <a:bodyPr/>
        <a:lstStyle/>
        <a:p>
          <a:endParaRPr lang="en-US"/>
        </a:p>
      </dgm:t>
    </dgm:pt>
    <dgm:pt modelId="{0FF7E81C-D786-4123-AA98-A12DEF5CD93C}" type="pres">
      <dgm:prSet presAssocID="{201992B9-84AB-40EA-ABA9-70E4A9E6C837}" presName="spacer" presStyleCnt="0"/>
      <dgm:spPr/>
    </dgm:pt>
    <dgm:pt modelId="{248D923F-B5B0-46BF-B2EE-88E7552FF07B}" type="pres">
      <dgm:prSet presAssocID="{14A6DAAF-30FC-42A8-915F-B0467BAA2BB0}" presName="parentText" presStyleLbl="node1" presStyleIdx="1" presStyleCnt="13">
        <dgm:presLayoutVars>
          <dgm:chMax val="0"/>
          <dgm:bulletEnabled val="1"/>
        </dgm:presLayoutVars>
      </dgm:prSet>
      <dgm:spPr/>
      <dgm:t>
        <a:bodyPr/>
        <a:lstStyle/>
        <a:p>
          <a:endParaRPr lang="en-US"/>
        </a:p>
      </dgm:t>
    </dgm:pt>
    <dgm:pt modelId="{5994F759-9532-4E01-9EE1-8B30CE7FEFE0}" type="pres">
      <dgm:prSet presAssocID="{BD138A2B-CA4F-4C25-8304-70A69AD4B39C}" presName="spacer" presStyleCnt="0"/>
      <dgm:spPr/>
    </dgm:pt>
    <dgm:pt modelId="{D24187AA-9CF1-4A13-878F-25C47F74E9D5}" type="pres">
      <dgm:prSet presAssocID="{D8306CE7-A8DD-4FA9-921A-971488821BA4}" presName="parentText" presStyleLbl="node1" presStyleIdx="2" presStyleCnt="13">
        <dgm:presLayoutVars>
          <dgm:chMax val="0"/>
          <dgm:bulletEnabled val="1"/>
        </dgm:presLayoutVars>
      </dgm:prSet>
      <dgm:spPr/>
      <dgm:t>
        <a:bodyPr/>
        <a:lstStyle/>
        <a:p>
          <a:endParaRPr lang="en-US"/>
        </a:p>
      </dgm:t>
    </dgm:pt>
    <dgm:pt modelId="{919B8F32-88FA-49E7-A11E-8763EA54F4F0}" type="pres">
      <dgm:prSet presAssocID="{5B05FC5C-2A50-4967-8CD8-940FD94A2571}" presName="spacer" presStyleCnt="0"/>
      <dgm:spPr/>
    </dgm:pt>
    <dgm:pt modelId="{DBFC9C2E-CA61-4B56-920F-A171515107AB}" type="pres">
      <dgm:prSet presAssocID="{F5B26BB6-1230-4C80-81ED-C2CAE81932B8}" presName="parentText" presStyleLbl="node1" presStyleIdx="3" presStyleCnt="13">
        <dgm:presLayoutVars>
          <dgm:chMax val="0"/>
          <dgm:bulletEnabled val="1"/>
        </dgm:presLayoutVars>
      </dgm:prSet>
      <dgm:spPr/>
      <dgm:t>
        <a:bodyPr/>
        <a:lstStyle/>
        <a:p>
          <a:endParaRPr lang="en-US"/>
        </a:p>
      </dgm:t>
    </dgm:pt>
    <dgm:pt modelId="{6B2FF1A6-4DB6-43B2-8637-A5545ECF5EC2}" type="pres">
      <dgm:prSet presAssocID="{115A1298-E46E-4DD8-8A0F-080A1DBA59CF}" presName="spacer" presStyleCnt="0"/>
      <dgm:spPr/>
    </dgm:pt>
    <dgm:pt modelId="{3D1E4E7F-0588-490B-B521-4DF340E8FD9D}" type="pres">
      <dgm:prSet presAssocID="{BD78CCDE-8AC4-4B1C-9922-80AC51D79B09}" presName="parentText" presStyleLbl="node1" presStyleIdx="4" presStyleCnt="13">
        <dgm:presLayoutVars>
          <dgm:chMax val="0"/>
          <dgm:bulletEnabled val="1"/>
        </dgm:presLayoutVars>
      </dgm:prSet>
      <dgm:spPr/>
      <dgm:t>
        <a:bodyPr/>
        <a:lstStyle/>
        <a:p>
          <a:endParaRPr lang="en-US"/>
        </a:p>
      </dgm:t>
    </dgm:pt>
    <dgm:pt modelId="{09876E68-AB6E-40CC-B78D-6D003C0C5AC0}" type="pres">
      <dgm:prSet presAssocID="{37A038FC-C022-4B3A-A6AD-3B1599456617}" presName="spacer" presStyleCnt="0"/>
      <dgm:spPr/>
    </dgm:pt>
    <dgm:pt modelId="{92E000FD-5F53-4B82-B7F6-F7F75E14EA20}" type="pres">
      <dgm:prSet presAssocID="{12233024-ED80-4ED4-8166-8BFE7ED2627B}" presName="parentText" presStyleLbl="node1" presStyleIdx="5" presStyleCnt="13">
        <dgm:presLayoutVars>
          <dgm:chMax val="0"/>
          <dgm:bulletEnabled val="1"/>
        </dgm:presLayoutVars>
      </dgm:prSet>
      <dgm:spPr/>
      <dgm:t>
        <a:bodyPr/>
        <a:lstStyle/>
        <a:p>
          <a:endParaRPr lang="en-US"/>
        </a:p>
      </dgm:t>
    </dgm:pt>
    <dgm:pt modelId="{F9638DBF-8CC3-491C-AFE7-306F024BD6ED}" type="pres">
      <dgm:prSet presAssocID="{F3DE01B1-DF06-486E-B36B-FE07650E6746}" presName="spacer" presStyleCnt="0"/>
      <dgm:spPr/>
    </dgm:pt>
    <dgm:pt modelId="{651845D9-4EB0-4BDE-B757-B34E28D1D7AD}" type="pres">
      <dgm:prSet presAssocID="{BB5A0701-CAFC-411F-9F13-2B98F9DD18C8}" presName="parentText" presStyleLbl="node1" presStyleIdx="6" presStyleCnt="13">
        <dgm:presLayoutVars>
          <dgm:chMax val="0"/>
          <dgm:bulletEnabled val="1"/>
        </dgm:presLayoutVars>
      </dgm:prSet>
      <dgm:spPr/>
      <dgm:t>
        <a:bodyPr/>
        <a:lstStyle/>
        <a:p>
          <a:endParaRPr lang="en-US"/>
        </a:p>
      </dgm:t>
    </dgm:pt>
    <dgm:pt modelId="{8D7F6C46-B94F-41DC-A227-5D72B4EF4B60}" type="pres">
      <dgm:prSet presAssocID="{F0E9ABF7-1DB2-426B-AFF7-A8882BCAA3C4}" presName="spacer" presStyleCnt="0"/>
      <dgm:spPr/>
    </dgm:pt>
    <dgm:pt modelId="{B771F7F5-FBE3-4213-BD80-50CF0C8165BA}" type="pres">
      <dgm:prSet presAssocID="{3219C8DE-4C29-4E99-8F39-5B19DCD45690}" presName="parentText" presStyleLbl="node1" presStyleIdx="7" presStyleCnt="13">
        <dgm:presLayoutVars>
          <dgm:chMax val="0"/>
          <dgm:bulletEnabled val="1"/>
        </dgm:presLayoutVars>
      </dgm:prSet>
      <dgm:spPr/>
      <dgm:t>
        <a:bodyPr/>
        <a:lstStyle/>
        <a:p>
          <a:endParaRPr lang="en-US"/>
        </a:p>
      </dgm:t>
    </dgm:pt>
    <dgm:pt modelId="{E18FE1EF-0F8D-4070-9311-32781B5ED2F7}" type="pres">
      <dgm:prSet presAssocID="{92E2AA30-B800-42A0-8AF3-3D393BF8B212}" presName="spacer" presStyleCnt="0"/>
      <dgm:spPr/>
    </dgm:pt>
    <dgm:pt modelId="{5F0F01D7-3509-4162-AC15-BFBCF17E5826}" type="pres">
      <dgm:prSet presAssocID="{86553A83-2232-4FDB-BB46-1A6D0E0D8619}" presName="parentText" presStyleLbl="node1" presStyleIdx="8" presStyleCnt="13">
        <dgm:presLayoutVars>
          <dgm:chMax val="0"/>
          <dgm:bulletEnabled val="1"/>
        </dgm:presLayoutVars>
      </dgm:prSet>
      <dgm:spPr/>
      <dgm:t>
        <a:bodyPr/>
        <a:lstStyle/>
        <a:p>
          <a:endParaRPr lang="en-US"/>
        </a:p>
      </dgm:t>
    </dgm:pt>
    <dgm:pt modelId="{E1542129-9384-4902-862B-0682BB11E327}" type="pres">
      <dgm:prSet presAssocID="{E5F95B27-B4F3-4BF4-8A2A-CFAE6F8E8BE4}" presName="spacer" presStyleCnt="0"/>
      <dgm:spPr/>
    </dgm:pt>
    <dgm:pt modelId="{C2C88AD8-F17D-47EF-B4F4-D3197D7F1DD9}" type="pres">
      <dgm:prSet presAssocID="{B06C2180-C0F1-41B9-A1A8-F45131311D3E}" presName="parentText" presStyleLbl="node1" presStyleIdx="9" presStyleCnt="13">
        <dgm:presLayoutVars>
          <dgm:chMax val="0"/>
          <dgm:bulletEnabled val="1"/>
        </dgm:presLayoutVars>
      </dgm:prSet>
      <dgm:spPr/>
      <dgm:t>
        <a:bodyPr/>
        <a:lstStyle/>
        <a:p>
          <a:endParaRPr lang="en-US"/>
        </a:p>
      </dgm:t>
    </dgm:pt>
    <dgm:pt modelId="{B377CE05-D358-4C65-90AE-5BFD6E363188}" type="pres">
      <dgm:prSet presAssocID="{7AECDBC1-B200-4E32-A7F1-D4A306C1A0D6}" presName="spacer" presStyleCnt="0"/>
      <dgm:spPr/>
    </dgm:pt>
    <dgm:pt modelId="{1AB898C2-5937-442C-A082-8C23C38F5D24}" type="pres">
      <dgm:prSet presAssocID="{E7F37938-A5B5-43FB-9358-D64B9A5B0B5A}" presName="parentText" presStyleLbl="node1" presStyleIdx="10" presStyleCnt="13">
        <dgm:presLayoutVars>
          <dgm:chMax val="0"/>
          <dgm:bulletEnabled val="1"/>
        </dgm:presLayoutVars>
      </dgm:prSet>
      <dgm:spPr/>
      <dgm:t>
        <a:bodyPr/>
        <a:lstStyle/>
        <a:p>
          <a:endParaRPr lang="en-US"/>
        </a:p>
      </dgm:t>
    </dgm:pt>
    <dgm:pt modelId="{BBED6A77-F413-4DF3-81CD-214B5537BDD9}" type="pres">
      <dgm:prSet presAssocID="{A3694D06-66EC-4E4E-A436-D0A7623A3466}" presName="spacer" presStyleCnt="0"/>
      <dgm:spPr/>
    </dgm:pt>
    <dgm:pt modelId="{45258D98-DF9F-40AA-81BE-5AF14B47E4C5}" type="pres">
      <dgm:prSet presAssocID="{6864117F-27C6-4331-B7A6-5B29BEC349CB}" presName="parentText" presStyleLbl="node1" presStyleIdx="11" presStyleCnt="13">
        <dgm:presLayoutVars>
          <dgm:chMax val="0"/>
          <dgm:bulletEnabled val="1"/>
        </dgm:presLayoutVars>
      </dgm:prSet>
      <dgm:spPr/>
      <dgm:t>
        <a:bodyPr/>
        <a:lstStyle/>
        <a:p>
          <a:endParaRPr lang="en-US"/>
        </a:p>
      </dgm:t>
    </dgm:pt>
    <dgm:pt modelId="{E897CAF6-5F70-4A08-A484-CBF7182D5D39}" type="pres">
      <dgm:prSet presAssocID="{F2FFDACF-D252-4169-8157-E9E9CA9EF158}" presName="spacer" presStyleCnt="0"/>
      <dgm:spPr/>
    </dgm:pt>
    <dgm:pt modelId="{EF01BEE7-E4DC-40B1-B4B2-1C720288E21C}" type="pres">
      <dgm:prSet presAssocID="{E47334BF-354F-4465-8622-4C3A94AA2A2B}" presName="parentText" presStyleLbl="node1" presStyleIdx="12" presStyleCnt="13">
        <dgm:presLayoutVars>
          <dgm:chMax val="0"/>
          <dgm:bulletEnabled val="1"/>
        </dgm:presLayoutVars>
      </dgm:prSet>
      <dgm:spPr/>
      <dgm:t>
        <a:bodyPr/>
        <a:lstStyle/>
        <a:p>
          <a:endParaRPr lang="en-US"/>
        </a:p>
      </dgm:t>
    </dgm:pt>
  </dgm:ptLst>
  <dgm:cxnLst>
    <dgm:cxn modelId="{5FD2F28B-ADC4-475A-8DBC-7606017DF913}" srcId="{BAA3DB9A-F2B7-4BB9-9592-A2D941D3F6A5}" destId="{6864117F-27C6-4331-B7A6-5B29BEC349CB}" srcOrd="11" destOrd="0" parTransId="{C75CCC63-60E0-4A3D-BA52-CA078B806084}" sibTransId="{F2FFDACF-D252-4169-8157-E9E9CA9EF158}"/>
    <dgm:cxn modelId="{BAC9F12D-9B79-4C0D-B910-559ED94C84AC}" srcId="{BAA3DB9A-F2B7-4BB9-9592-A2D941D3F6A5}" destId="{F5B26BB6-1230-4C80-81ED-C2CAE81932B8}" srcOrd="3" destOrd="0" parTransId="{395DC21B-D2FF-4837-955D-35ADACAB1C9F}" sibTransId="{115A1298-E46E-4DD8-8A0F-080A1DBA59CF}"/>
    <dgm:cxn modelId="{B6B81115-4DDC-4125-B833-3F6478C13EDF}" srcId="{BAA3DB9A-F2B7-4BB9-9592-A2D941D3F6A5}" destId="{12233024-ED80-4ED4-8166-8BFE7ED2627B}" srcOrd="5" destOrd="0" parTransId="{312D8DB4-9B7A-4E9A-8E0C-93FF8345A7A4}" sibTransId="{F3DE01B1-DF06-486E-B36B-FE07650E6746}"/>
    <dgm:cxn modelId="{65DE3507-BA0A-414B-B4B6-4861C0522BD0}" type="presOf" srcId="{F5B26BB6-1230-4C80-81ED-C2CAE81932B8}" destId="{DBFC9C2E-CA61-4B56-920F-A171515107AB}" srcOrd="0" destOrd="0" presId="urn:microsoft.com/office/officeart/2005/8/layout/vList2"/>
    <dgm:cxn modelId="{8DF55598-8077-4A88-A081-1C5A018E0325}" srcId="{BAA3DB9A-F2B7-4BB9-9592-A2D941D3F6A5}" destId="{B06C2180-C0F1-41B9-A1A8-F45131311D3E}" srcOrd="9" destOrd="0" parTransId="{5A100804-46F0-40B1-AA36-289626184F5C}" sibTransId="{7AECDBC1-B200-4E32-A7F1-D4A306C1A0D6}"/>
    <dgm:cxn modelId="{7DD35105-B8B3-44B9-B5D2-B74A3DAD917A}" srcId="{BAA3DB9A-F2B7-4BB9-9592-A2D941D3F6A5}" destId="{E7F37938-A5B5-43FB-9358-D64B9A5B0B5A}" srcOrd="10" destOrd="0" parTransId="{AF2F96BA-0BD5-447E-95CA-9FDD60B05ED4}" sibTransId="{A3694D06-66EC-4E4E-A436-D0A7623A3466}"/>
    <dgm:cxn modelId="{01D5C591-726E-4393-8807-E0D7F779D7A1}" type="presOf" srcId="{BB5A0701-CAFC-411F-9F13-2B98F9DD18C8}" destId="{651845D9-4EB0-4BDE-B757-B34E28D1D7AD}" srcOrd="0" destOrd="0" presId="urn:microsoft.com/office/officeart/2005/8/layout/vList2"/>
    <dgm:cxn modelId="{48707E19-C1EB-41E2-BE30-7BBE12BEEAAB}" type="presOf" srcId="{3219C8DE-4C29-4E99-8F39-5B19DCD45690}" destId="{B771F7F5-FBE3-4213-BD80-50CF0C8165BA}" srcOrd="0" destOrd="0" presId="urn:microsoft.com/office/officeart/2005/8/layout/vList2"/>
    <dgm:cxn modelId="{955A982D-019A-40CD-8897-908951063498}" type="presOf" srcId="{BAA3DB9A-F2B7-4BB9-9592-A2D941D3F6A5}" destId="{7F06439A-05A9-4CDF-B269-630B4988CED2}" srcOrd="0" destOrd="0" presId="urn:microsoft.com/office/officeart/2005/8/layout/vList2"/>
    <dgm:cxn modelId="{AD346EDA-F56E-4183-9B54-4C6680130B8C}" type="presOf" srcId="{12233024-ED80-4ED4-8166-8BFE7ED2627B}" destId="{92E000FD-5F53-4B82-B7F6-F7F75E14EA20}" srcOrd="0" destOrd="0" presId="urn:microsoft.com/office/officeart/2005/8/layout/vList2"/>
    <dgm:cxn modelId="{8A82DCC5-AEFB-4977-B304-7EAC9CF6A802}" srcId="{BAA3DB9A-F2B7-4BB9-9592-A2D941D3F6A5}" destId="{CBA7B395-71E6-4A32-B450-A7410BD5697A}" srcOrd="0" destOrd="0" parTransId="{2678A44D-EEBB-41DD-A80B-B32AB0E3307A}" sibTransId="{201992B9-84AB-40EA-ABA9-70E4A9E6C837}"/>
    <dgm:cxn modelId="{E9BC1C90-2C62-45BF-B406-86F7E544F10C}" type="presOf" srcId="{E47334BF-354F-4465-8622-4C3A94AA2A2B}" destId="{EF01BEE7-E4DC-40B1-B4B2-1C720288E21C}" srcOrd="0" destOrd="0" presId="urn:microsoft.com/office/officeart/2005/8/layout/vList2"/>
    <dgm:cxn modelId="{DD2C4F92-DA3B-4F6A-A2EA-44893B8E14C2}" type="presOf" srcId="{6864117F-27C6-4331-B7A6-5B29BEC349CB}" destId="{45258D98-DF9F-40AA-81BE-5AF14B47E4C5}" srcOrd="0" destOrd="0" presId="urn:microsoft.com/office/officeart/2005/8/layout/vList2"/>
    <dgm:cxn modelId="{C483BA01-8D04-42C4-89E1-AAAF96CC9DE8}" srcId="{BAA3DB9A-F2B7-4BB9-9592-A2D941D3F6A5}" destId="{E47334BF-354F-4465-8622-4C3A94AA2A2B}" srcOrd="12" destOrd="0" parTransId="{A53617AD-B108-4715-A97B-E8357801FCFF}" sibTransId="{44590359-DBCD-4E84-9CE1-EC1ABEA7E078}"/>
    <dgm:cxn modelId="{9F3047AE-74C7-470F-8E91-9A4008102134}" type="presOf" srcId="{BD78CCDE-8AC4-4B1C-9922-80AC51D79B09}" destId="{3D1E4E7F-0588-490B-B521-4DF340E8FD9D}" srcOrd="0" destOrd="0" presId="urn:microsoft.com/office/officeart/2005/8/layout/vList2"/>
    <dgm:cxn modelId="{7E3A9EEC-F217-43F8-BBC0-E5384CAE56A6}" srcId="{BAA3DB9A-F2B7-4BB9-9592-A2D941D3F6A5}" destId="{BD78CCDE-8AC4-4B1C-9922-80AC51D79B09}" srcOrd="4" destOrd="0" parTransId="{AB57BBE6-FD94-4DFF-AE7C-8328FC7EECD8}" sibTransId="{37A038FC-C022-4B3A-A6AD-3B1599456617}"/>
    <dgm:cxn modelId="{E585944C-4C98-4C00-B2A6-1D5EB79346F4}" srcId="{BAA3DB9A-F2B7-4BB9-9592-A2D941D3F6A5}" destId="{D8306CE7-A8DD-4FA9-921A-971488821BA4}" srcOrd="2" destOrd="0" parTransId="{C607B37D-75FD-4868-B8EC-5ED5A03B88F3}" sibTransId="{5B05FC5C-2A50-4967-8CD8-940FD94A2571}"/>
    <dgm:cxn modelId="{03FD12B2-E525-4A4E-8542-A37BF7AF8EC8}" srcId="{BAA3DB9A-F2B7-4BB9-9592-A2D941D3F6A5}" destId="{14A6DAAF-30FC-42A8-915F-B0467BAA2BB0}" srcOrd="1" destOrd="0" parTransId="{CF565A4D-21C6-45CF-A4D4-68F89A182EF6}" sibTransId="{BD138A2B-CA4F-4C25-8304-70A69AD4B39C}"/>
    <dgm:cxn modelId="{FFF40922-0343-4B54-86DA-E0770105EA08}" type="presOf" srcId="{CBA7B395-71E6-4A32-B450-A7410BD5697A}" destId="{841CCE9E-2D6C-4D29-B11E-663B78D01FB8}" srcOrd="0" destOrd="0" presId="urn:microsoft.com/office/officeart/2005/8/layout/vList2"/>
    <dgm:cxn modelId="{70FB441A-EDA4-4A6A-9B51-1811D89668DD}" type="presOf" srcId="{E7F37938-A5B5-43FB-9358-D64B9A5B0B5A}" destId="{1AB898C2-5937-442C-A082-8C23C38F5D24}" srcOrd="0" destOrd="0" presId="urn:microsoft.com/office/officeart/2005/8/layout/vList2"/>
    <dgm:cxn modelId="{2B5024F0-6394-478F-AD85-1FA63354020C}" type="presOf" srcId="{D8306CE7-A8DD-4FA9-921A-971488821BA4}" destId="{D24187AA-9CF1-4A13-878F-25C47F74E9D5}" srcOrd="0" destOrd="0" presId="urn:microsoft.com/office/officeart/2005/8/layout/vList2"/>
    <dgm:cxn modelId="{125561BE-1EEC-4FF2-87D4-E8C7AC99159D}" srcId="{BAA3DB9A-F2B7-4BB9-9592-A2D941D3F6A5}" destId="{86553A83-2232-4FDB-BB46-1A6D0E0D8619}" srcOrd="8" destOrd="0" parTransId="{FFC32D27-7101-44A2-B639-365C0741B319}" sibTransId="{E5F95B27-B4F3-4BF4-8A2A-CFAE6F8E8BE4}"/>
    <dgm:cxn modelId="{7EFB6E32-9126-4BE8-9635-F135A7E892AC}" type="presOf" srcId="{B06C2180-C0F1-41B9-A1A8-F45131311D3E}" destId="{C2C88AD8-F17D-47EF-B4F4-D3197D7F1DD9}" srcOrd="0" destOrd="0" presId="urn:microsoft.com/office/officeart/2005/8/layout/vList2"/>
    <dgm:cxn modelId="{06323BDF-E656-442D-B657-50C03FD32947}" srcId="{BAA3DB9A-F2B7-4BB9-9592-A2D941D3F6A5}" destId="{BB5A0701-CAFC-411F-9F13-2B98F9DD18C8}" srcOrd="6" destOrd="0" parTransId="{3122289E-7E05-4851-B70E-86E4A5E263C4}" sibTransId="{F0E9ABF7-1DB2-426B-AFF7-A8882BCAA3C4}"/>
    <dgm:cxn modelId="{6E940B98-F8F9-4CAB-8E8E-626A5C6E999E}" srcId="{BAA3DB9A-F2B7-4BB9-9592-A2D941D3F6A5}" destId="{3219C8DE-4C29-4E99-8F39-5B19DCD45690}" srcOrd="7" destOrd="0" parTransId="{1E3EBC6A-8661-477B-ADA8-FE4E2D673275}" sibTransId="{92E2AA30-B800-42A0-8AF3-3D393BF8B212}"/>
    <dgm:cxn modelId="{C29E9528-2DA2-48E0-BCE1-FFC14C3E513A}" type="presOf" srcId="{86553A83-2232-4FDB-BB46-1A6D0E0D8619}" destId="{5F0F01D7-3509-4162-AC15-BFBCF17E5826}" srcOrd="0" destOrd="0" presId="urn:microsoft.com/office/officeart/2005/8/layout/vList2"/>
    <dgm:cxn modelId="{21E1A5FF-3BD1-402D-BD28-24141B936D93}" type="presOf" srcId="{14A6DAAF-30FC-42A8-915F-B0467BAA2BB0}" destId="{248D923F-B5B0-46BF-B2EE-88E7552FF07B}" srcOrd="0" destOrd="0" presId="urn:microsoft.com/office/officeart/2005/8/layout/vList2"/>
    <dgm:cxn modelId="{E2ED5468-933F-4C97-A666-262152D7973A}" type="presParOf" srcId="{7F06439A-05A9-4CDF-B269-630B4988CED2}" destId="{841CCE9E-2D6C-4D29-B11E-663B78D01FB8}" srcOrd="0" destOrd="0" presId="urn:microsoft.com/office/officeart/2005/8/layout/vList2"/>
    <dgm:cxn modelId="{69C30D24-26FD-4C3E-8076-8F068FD1716D}" type="presParOf" srcId="{7F06439A-05A9-4CDF-B269-630B4988CED2}" destId="{0FF7E81C-D786-4123-AA98-A12DEF5CD93C}" srcOrd="1" destOrd="0" presId="urn:microsoft.com/office/officeart/2005/8/layout/vList2"/>
    <dgm:cxn modelId="{4D087221-F570-4F76-9FB1-88C0DFFDDB64}" type="presParOf" srcId="{7F06439A-05A9-4CDF-B269-630B4988CED2}" destId="{248D923F-B5B0-46BF-B2EE-88E7552FF07B}" srcOrd="2" destOrd="0" presId="urn:microsoft.com/office/officeart/2005/8/layout/vList2"/>
    <dgm:cxn modelId="{DEE36D49-8598-44E9-90DF-F99F3C251CD2}" type="presParOf" srcId="{7F06439A-05A9-4CDF-B269-630B4988CED2}" destId="{5994F759-9532-4E01-9EE1-8B30CE7FEFE0}" srcOrd="3" destOrd="0" presId="urn:microsoft.com/office/officeart/2005/8/layout/vList2"/>
    <dgm:cxn modelId="{E7801EC5-4455-4E57-92FA-A2BFC900C64C}" type="presParOf" srcId="{7F06439A-05A9-4CDF-B269-630B4988CED2}" destId="{D24187AA-9CF1-4A13-878F-25C47F74E9D5}" srcOrd="4" destOrd="0" presId="urn:microsoft.com/office/officeart/2005/8/layout/vList2"/>
    <dgm:cxn modelId="{B703C7DA-2E4D-4BF2-B256-DB716B7EBEA9}" type="presParOf" srcId="{7F06439A-05A9-4CDF-B269-630B4988CED2}" destId="{919B8F32-88FA-49E7-A11E-8763EA54F4F0}" srcOrd="5" destOrd="0" presId="urn:microsoft.com/office/officeart/2005/8/layout/vList2"/>
    <dgm:cxn modelId="{599B7FCE-7C0F-4F87-912C-2566F0CDBFE6}" type="presParOf" srcId="{7F06439A-05A9-4CDF-B269-630B4988CED2}" destId="{DBFC9C2E-CA61-4B56-920F-A171515107AB}" srcOrd="6" destOrd="0" presId="urn:microsoft.com/office/officeart/2005/8/layout/vList2"/>
    <dgm:cxn modelId="{067E6FFC-3DA3-43CB-9BC7-173757FBC2FB}" type="presParOf" srcId="{7F06439A-05A9-4CDF-B269-630B4988CED2}" destId="{6B2FF1A6-4DB6-43B2-8637-A5545ECF5EC2}" srcOrd="7" destOrd="0" presId="urn:microsoft.com/office/officeart/2005/8/layout/vList2"/>
    <dgm:cxn modelId="{61A95461-41A8-460C-87B6-48482526AD6E}" type="presParOf" srcId="{7F06439A-05A9-4CDF-B269-630B4988CED2}" destId="{3D1E4E7F-0588-490B-B521-4DF340E8FD9D}" srcOrd="8" destOrd="0" presId="urn:microsoft.com/office/officeart/2005/8/layout/vList2"/>
    <dgm:cxn modelId="{297F8FDD-89F2-41D9-A8D4-5DECB6A4002B}" type="presParOf" srcId="{7F06439A-05A9-4CDF-B269-630B4988CED2}" destId="{09876E68-AB6E-40CC-B78D-6D003C0C5AC0}" srcOrd="9" destOrd="0" presId="urn:microsoft.com/office/officeart/2005/8/layout/vList2"/>
    <dgm:cxn modelId="{1678D857-5CE9-492F-9021-E94CFB94528E}" type="presParOf" srcId="{7F06439A-05A9-4CDF-B269-630B4988CED2}" destId="{92E000FD-5F53-4B82-B7F6-F7F75E14EA20}" srcOrd="10" destOrd="0" presId="urn:microsoft.com/office/officeart/2005/8/layout/vList2"/>
    <dgm:cxn modelId="{AB313EC3-B0F3-468E-A692-80CFC71A23E1}" type="presParOf" srcId="{7F06439A-05A9-4CDF-B269-630B4988CED2}" destId="{F9638DBF-8CC3-491C-AFE7-306F024BD6ED}" srcOrd="11" destOrd="0" presId="urn:microsoft.com/office/officeart/2005/8/layout/vList2"/>
    <dgm:cxn modelId="{E1EB7919-EFC3-4352-80A7-89B67C5876BE}" type="presParOf" srcId="{7F06439A-05A9-4CDF-B269-630B4988CED2}" destId="{651845D9-4EB0-4BDE-B757-B34E28D1D7AD}" srcOrd="12" destOrd="0" presId="urn:microsoft.com/office/officeart/2005/8/layout/vList2"/>
    <dgm:cxn modelId="{5F10F38E-4CDE-4A1B-A9D3-1715E58B260D}" type="presParOf" srcId="{7F06439A-05A9-4CDF-B269-630B4988CED2}" destId="{8D7F6C46-B94F-41DC-A227-5D72B4EF4B60}" srcOrd="13" destOrd="0" presId="urn:microsoft.com/office/officeart/2005/8/layout/vList2"/>
    <dgm:cxn modelId="{7BCF1DA2-CA6F-4CCD-8AB4-9696D7955A35}" type="presParOf" srcId="{7F06439A-05A9-4CDF-B269-630B4988CED2}" destId="{B771F7F5-FBE3-4213-BD80-50CF0C8165BA}" srcOrd="14" destOrd="0" presId="urn:microsoft.com/office/officeart/2005/8/layout/vList2"/>
    <dgm:cxn modelId="{C9A03F46-1821-4D4E-B336-0AD6FFFFA5AF}" type="presParOf" srcId="{7F06439A-05A9-4CDF-B269-630B4988CED2}" destId="{E18FE1EF-0F8D-4070-9311-32781B5ED2F7}" srcOrd="15" destOrd="0" presId="urn:microsoft.com/office/officeart/2005/8/layout/vList2"/>
    <dgm:cxn modelId="{914FCAD4-D54D-4F20-9A15-C306B1B3D9D2}" type="presParOf" srcId="{7F06439A-05A9-4CDF-B269-630B4988CED2}" destId="{5F0F01D7-3509-4162-AC15-BFBCF17E5826}" srcOrd="16" destOrd="0" presId="urn:microsoft.com/office/officeart/2005/8/layout/vList2"/>
    <dgm:cxn modelId="{E3954719-2193-446D-A959-1AC2414B6FB1}" type="presParOf" srcId="{7F06439A-05A9-4CDF-B269-630B4988CED2}" destId="{E1542129-9384-4902-862B-0682BB11E327}" srcOrd="17" destOrd="0" presId="urn:microsoft.com/office/officeart/2005/8/layout/vList2"/>
    <dgm:cxn modelId="{5B7DE62B-5B8E-450A-8B9A-7B13E7C684E2}" type="presParOf" srcId="{7F06439A-05A9-4CDF-B269-630B4988CED2}" destId="{C2C88AD8-F17D-47EF-B4F4-D3197D7F1DD9}" srcOrd="18" destOrd="0" presId="urn:microsoft.com/office/officeart/2005/8/layout/vList2"/>
    <dgm:cxn modelId="{A69F00FF-217E-4EF1-BC4E-23258D7E4393}" type="presParOf" srcId="{7F06439A-05A9-4CDF-B269-630B4988CED2}" destId="{B377CE05-D358-4C65-90AE-5BFD6E363188}" srcOrd="19" destOrd="0" presId="urn:microsoft.com/office/officeart/2005/8/layout/vList2"/>
    <dgm:cxn modelId="{989B2B1A-F8ED-404A-BDF6-A445F8709453}" type="presParOf" srcId="{7F06439A-05A9-4CDF-B269-630B4988CED2}" destId="{1AB898C2-5937-442C-A082-8C23C38F5D24}" srcOrd="20" destOrd="0" presId="urn:microsoft.com/office/officeart/2005/8/layout/vList2"/>
    <dgm:cxn modelId="{9989B721-0A35-480C-A1F1-3CA73DFD4EB2}" type="presParOf" srcId="{7F06439A-05A9-4CDF-B269-630B4988CED2}" destId="{BBED6A77-F413-4DF3-81CD-214B5537BDD9}" srcOrd="21" destOrd="0" presId="urn:microsoft.com/office/officeart/2005/8/layout/vList2"/>
    <dgm:cxn modelId="{AF286AA9-AFB5-492A-9907-CF603B87A6A7}" type="presParOf" srcId="{7F06439A-05A9-4CDF-B269-630B4988CED2}" destId="{45258D98-DF9F-40AA-81BE-5AF14B47E4C5}" srcOrd="22" destOrd="0" presId="urn:microsoft.com/office/officeart/2005/8/layout/vList2"/>
    <dgm:cxn modelId="{5CE0CE55-896C-48A0-8E95-093E95833408}" type="presParOf" srcId="{7F06439A-05A9-4CDF-B269-630B4988CED2}" destId="{E897CAF6-5F70-4A08-A484-CBF7182D5D39}" srcOrd="23" destOrd="0" presId="urn:microsoft.com/office/officeart/2005/8/layout/vList2"/>
    <dgm:cxn modelId="{02F15FD6-DF97-48BD-B023-180C1C83A8E7}" type="presParOf" srcId="{7F06439A-05A9-4CDF-B269-630B4988CED2}" destId="{EF01BEE7-E4DC-40B1-B4B2-1C720288E21C}" srcOrd="2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69CF4-A26B-45E5-B793-C1DB26EB95FE}">
      <dsp:nvSpPr>
        <dsp:cNvPr id="0" name=""/>
        <dsp:cNvSpPr/>
      </dsp:nvSpPr>
      <dsp:spPr>
        <a:xfrm>
          <a:off x="0" y="2934"/>
          <a:ext cx="3000396" cy="2735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ZA" sz="1800" b="1" kern="1200" dirty="0" smtClean="0"/>
            <a:t>Investment</a:t>
          </a:r>
          <a:endParaRPr lang="en-US" sz="1800" b="1" kern="1200" dirty="0"/>
        </a:p>
      </dsp:txBody>
      <dsp:txXfrm>
        <a:off x="13352" y="16286"/>
        <a:ext cx="2973692" cy="246817"/>
      </dsp:txXfrm>
    </dsp:sp>
    <dsp:sp modelId="{994406BD-0C90-492D-971C-DABEADFB1811}">
      <dsp:nvSpPr>
        <dsp:cNvPr id="0" name=""/>
        <dsp:cNvSpPr/>
      </dsp:nvSpPr>
      <dsp:spPr>
        <a:xfrm>
          <a:off x="0" y="285554"/>
          <a:ext cx="3000396" cy="2735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endParaRPr lang="en-ZA" sz="1800" b="1" kern="1200" dirty="0"/>
        </a:p>
      </dsp:txBody>
      <dsp:txXfrm>
        <a:off x="13352" y="298906"/>
        <a:ext cx="2973692" cy="246817"/>
      </dsp:txXfrm>
    </dsp:sp>
    <dsp:sp modelId="{745B547D-2065-4F5B-A480-18BBD045C9A7}">
      <dsp:nvSpPr>
        <dsp:cNvPr id="0" name=""/>
        <dsp:cNvSpPr/>
      </dsp:nvSpPr>
      <dsp:spPr>
        <a:xfrm>
          <a:off x="0" y="568174"/>
          <a:ext cx="3000396" cy="2735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ZA" sz="1800" b="1" kern="1200" dirty="0" smtClean="0"/>
            <a:t>E...</a:t>
          </a:r>
          <a:endParaRPr lang="en-US" sz="1800" b="1" kern="1200" dirty="0"/>
        </a:p>
      </dsp:txBody>
      <dsp:txXfrm>
        <a:off x="13352" y="581526"/>
        <a:ext cx="2973692" cy="246817"/>
      </dsp:txXfrm>
    </dsp:sp>
    <dsp:sp modelId="{DB7C5D4B-9CFA-4ECA-9E8C-F512ABE91FC4}">
      <dsp:nvSpPr>
        <dsp:cNvPr id="0" name=""/>
        <dsp:cNvSpPr/>
      </dsp:nvSpPr>
      <dsp:spPr>
        <a:xfrm>
          <a:off x="0" y="850795"/>
          <a:ext cx="3000396" cy="2735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endParaRPr lang="en-ZA" sz="1800" b="1" kern="1200" dirty="0"/>
        </a:p>
      </dsp:txBody>
      <dsp:txXfrm>
        <a:off x="13352" y="864147"/>
        <a:ext cx="2973692" cy="246817"/>
      </dsp:txXfrm>
    </dsp:sp>
    <dsp:sp modelId="{20D94838-B38E-46D7-8896-6C804BD8F110}">
      <dsp:nvSpPr>
        <dsp:cNvPr id="0" name=""/>
        <dsp:cNvSpPr/>
      </dsp:nvSpPr>
      <dsp:spPr>
        <a:xfrm>
          <a:off x="0" y="1133415"/>
          <a:ext cx="3000396" cy="2735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ZA" sz="1800" b="1" kern="1200" dirty="0" smtClean="0"/>
            <a:t>D..</a:t>
          </a:r>
          <a:endParaRPr lang="en-US" sz="1800" b="1" kern="1200" dirty="0"/>
        </a:p>
      </dsp:txBody>
      <dsp:txXfrm>
        <a:off x="13352" y="1146767"/>
        <a:ext cx="2973692" cy="246817"/>
      </dsp:txXfrm>
    </dsp:sp>
    <dsp:sp modelId="{60F60EDF-EB1A-4A5A-ACA3-4E61048CD0AF}">
      <dsp:nvSpPr>
        <dsp:cNvPr id="0" name=""/>
        <dsp:cNvSpPr/>
      </dsp:nvSpPr>
      <dsp:spPr>
        <a:xfrm>
          <a:off x="0" y="1416035"/>
          <a:ext cx="3000396" cy="2735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endParaRPr lang="en-ZA" sz="1800" b="1" kern="1200" dirty="0"/>
        </a:p>
      </dsp:txBody>
      <dsp:txXfrm>
        <a:off x="13352" y="1429387"/>
        <a:ext cx="2973692" cy="246817"/>
      </dsp:txXfrm>
    </dsp:sp>
    <dsp:sp modelId="{0C3AE6EE-BC7C-43D0-A9FE-B4999634207D}">
      <dsp:nvSpPr>
        <dsp:cNvPr id="0" name=""/>
        <dsp:cNvSpPr/>
      </dsp:nvSpPr>
      <dsp:spPr>
        <a:xfrm>
          <a:off x="0" y="1698655"/>
          <a:ext cx="3000396" cy="2735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ZA" sz="1800" b="1" kern="1200" dirty="0" smtClean="0"/>
            <a:t>... operation</a:t>
          </a:r>
          <a:endParaRPr lang="en-US" sz="1800" b="1" kern="1200" dirty="0"/>
        </a:p>
      </dsp:txBody>
      <dsp:txXfrm>
        <a:off x="13352" y="1712007"/>
        <a:ext cx="2973692" cy="246817"/>
      </dsp:txXfrm>
    </dsp:sp>
    <dsp:sp modelId="{682587D3-5B61-4B62-A065-A44AB7CFE8B6}">
      <dsp:nvSpPr>
        <dsp:cNvPr id="0" name=""/>
        <dsp:cNvSpPr/>
      </dsp:nvSpPr>
      <dsp:spPr>
        <a:xfrm>
          <a:off x="0" y="1981275"/>
          <a:ext cx="3000396" cy="2735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endParaRPr lang="en-ZA" sz="1800" b="1" kern="1200" dirty="0"/>
        </a:p>
      </dsp:txBody>
      <dsp:txXfrm>
        <a:off x="13352" y="1994627"/>
        <a:ext cx="2973692" cy="246817"/>
      </dsp:txXfrm>
    </dsp:sp>
    <dsp:sp modelId="{E07F66C4-340C-43B8-9A06-0618CE158CBC}">
      <dsp:nvSpPr>
        <dsp:cNvPr id="0" name=""/>
        <dsp:cNvSpPr/>
      </dsp:nvSpPr>
      <dsp:spPr>
        <a:xfrm>
          <a:off x="0" y="2263896"/>
          <a:ext cx="3000396" cy="2735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ZA" sz="1800" b="1" kern="1200" dirty="0" smtClean="0"/>
            <a:t>Processing</a:t>
          </a:r>
          <a:endParaRPr lang="en-US" sz="1800" b="1" kern="1200" dirty="0"/>
        </a:p>
      </dsp:txBody>
      <dsp:txXfrm>
        <a:off x="13352" y="2277248"/>
        <a:ext cx="2973692" cy="246817"/>
      </dsp:txXfrm>
    </dsp:sp>
    <dsp:sp modelId="{E02B0FB6-B5ED-42E6-8225-23A09507815D}">
      <dsp:nvSpPr>
        <dsp:cNvPr id="0" name=""/>
        <dsp:cNvSpPr/>
      </dsp:nvSpPr>
      <dsp:spPr>
        <a:xfrm>
          <a:off x="0" y="2546516"/>
          <a:ext cx="3000396" cy="2735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endParaRPr lang="en-ZA" sz="1800" b="1" kern="1200" dirty="0"/>
        </a:p>
      </dsp:txBody>
      <dsp:txXfrm>
        <a:off x="13352" y="2559868"/>
        <a:ext cx="2973692" cy="246817"/>
      </dsp:txXfrm>
    </dsp:sp>
    <dsp:sp modelId="{CEBC48C6-3AF2-4AFA-88A3-E5EF0852AB94}">
      <dsp:nvSpPr>
        <dsp:cNvPr id="0" name=""/>
        <dsp:cNvSpPr/>
      </dsp:nvSpPr>
      <dsp:spPr>
        <a:xfrm>
          <a:off x="0" y="2829136"/>
          <a:ext cx="3000396" cy="2735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ZA" sz="1800" b="1" kern="1200" dirty="0" smtClean="0"/>
            <a:t>Marketing and sales</a:t>
          </a:r>
          <a:endParaRPr lang="en-US" sz="1800" b="1" kern="1200" dirty="0"/>
        </a:p>
      </dsp:txBody>
      <dsp:txXfrm>
        <a:off x="13352" y="2842488"/>
        <a:ext cx="2973692" cy="246817"/>
      </dsp:txXfrm>
    </dsp:sp>
    <dsp:sp modelId="{EC4CEC10-3CF9-4F8B-B828-FAF2796F0AD2}">
      <dsp:nvSpPr>
        <dsp:cNvPr id="0" name=""/>
        <dsp:cNvSpPr/>
      </dsp:nvSpPr>
      <dsp:spPr>
        <a:xfrm>
          <a:off x="0" y="3111756"/>
          <a:ext cx="3000396" cy="2735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endParaRPr lang="en-ZA" sz="1800" b="1" kern="1200" dirty="0"/>
        </a:p>
      </dsp:txBody>
      <dsp:txXfrm>
        <a:off x="13352" y="3125108"/>
        <a:ext cx="2973692" cy="246817"/>
      </dsp:txXfrm>
    </dsp:sp>
    <dsp:sp modelId="{5FF8EB6C-D9D9-4750-9E40-3CFC2BB97E82}">
      <dsp:nvSpPr>
        <dsp:cNvPr id="0" name=""/>
        <dsp:cNvSpPr/>
      </dsp:nvSpPr>
      <dsp:spPr>
        <a:xfrm>
          <a:off x="0" y="3394376"/>
          <a:ext cx="3000396" cy="2735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ZA" sz="1800" b="1" kern="1200" dirty="0" smtClean="0"/>
            <a:t>Operational support</a:t>
          </a:r>
          <a:endParaRPr lang="en-US" sz="1800" b="1" kern="1200" dirty="0"/>
        </a:p>
      </dsp:txBody>
      <dsp:txXfrm>
        <a:off x="13352" y="3407728"/>
        <a:ext cx="2973692" cy="246817"/>
      </dsp:txXfrm>
    </dsp:sp>
    <dsp:sp modelId="{DA565D55-649F-4BBF-B164-196E687319E2}">
      <dsp:nvSpPr>
        <dsp:cNvPr id="0" name=""/>
        <dsp:cNvSpPr/>
      </dsp:nvSpPr>
      <dsp:spPr>
        <a:xfrm>
          <a:off x="0" y="3676997"/>
          <a:ext cx="3000396" cy="2735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endParaRPr lang="en-ZA" sz="1800" b="1" kern="1200" dirty="0"/>
        </a:p>
      </dsp:txBody>
      <dsp:txXfrm>
        <a:off x="13352" y="3690349"/>
        <a:ext cx="2973692" cy="246817"/>
      </dsp:txXfrm>
    </dsp:sp>
    <dsp:sp modelId="{DC318F28-5FA8-4623-BF8B-7DD9EA468426}">
      <dsp:nvSpPr>
        <dsp:cNvPr id="0" name=""/>
        <dsp:cNvSpPr/>
      </dsp:nvSpPr>
      <dsp:spPr>
        <a:xfrm>
          <a:off x="0" y="3959617"/>
          <a:ext cx="3000396" cy="2735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ZA" sz="1800" b="1" kern="1200" dirty="0" smtClean="0"/>
            <a:t>Administration</a:t>
          </a:r>
          <a:endParaRPr lang="en-US" sz="1800" b="1" kern="1200" dirty="0"/>
        </a:p>
      </dsp:txBody>
      <dsp:txXfrm>
        <a:off x="13352" y="3972969"/>
        <a:ext cx="2973692" cy="246817"/>
      </dsp:txXfrm>
    </dsp:sp>
    <dsp:sp modelId="{67DB6237-2B0F-474A-9D6D-66B613FC23F0}">
      <dsp:nvSpPr>
        <dsp:cNvPr id="0" name=""/>
        <dsp:cNvSpPr/>
      </dsp:nvSpPr>
      <dsp:spPr>
        <a:xfrm>
          <a:off x="0" y="4242237"/>
          <a:ext cx="3000396" cy="2735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endParaRPr lang="en-ZA" sz="1800" b="1" kern="1200" dirty="0"/>
        </a:p>
      </dsp:txBody>
      <dsp:txXfrm>
        <a:off x="13352" y="4255589"/>
        <a:ext cx="2973692" cy="246817"/>
      </dsp:txXfrm>
    </dsp:sp>
    <dsp:sp modelId="{B868E6E3-ACB9-4D93-8F1B-D15CE237A0B9}">
      <dsp:nvSpPr>
        <dsp:cNvPr id="0" name=""/>
        <dsp:cNvSpPr/>
      </dsp:nvSpPr>
      <dsp:spPr>
        <a:xfrm>
          <a:off x="0" y="4524857"/>
          <a:ext cx="3000396" cy="2735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ZA" sz="1800" b="1" kern="1200" dirty="0" smtClean="0"/>
            <a:t>Dividends, taxes, etc</a:t>
          </a:r>
          <a:endParaRPr lang="en-US" sz="1800" b="1" kern="1200" dirty="0"/>
        </a:p>
      </dsp:txBody>
      <dsp:txXfrm>
        <a:off x="13352" y="4538209"/>
        <a:ext cx="2973692" cy="2468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CCE9E-2D6C-4D29-B11E-663B78D01FB8}">
      <dsp:nvSpPr>
        <dsp:cNvPr id="0" name=""/>
        <dsp:cNvSpPr/>
      </dsp:nvSpPr>
      <dsp:spPr>
        <a:xfrm>
          <a:off x="0" y="1030"/>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ZA" sz="1600" b="1" kern="1200" dirty="0" smtClean="0"/>
            <a:t>MOBILE PLANT</a:t>
          </a:r>
          <a:endParaRPr lang="en-US" sz="1600" kern="1200" dirty="0"/>
        </a:p>
      </dsp:txBody>
      <dsp:txXfrm>
        <a:off x="13400" y="14430"/>
        <a:ext cx="2259216" cy="247692"/>
      </dsp:txXfrm>
    </dsp:sp>
    <dsp:sp modelId="{248D923F-B5B0-46BF-B2EE-88E7552FF07B}">
      <dsp:nvSpPr>
        <dsp:cNvPr id="0" name=""/>
        <dsp:cNvSpPr/>
      </dsp:nvSpPr>
      <dsp:spPr>
        <a:xfrm>
          <a:off x="0" y="285760"/>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endParaRPr lang="en-ZA" sz="1600" b="1" kern="1200" dirty="0"/>
        </a:p>
      </dsp:txBody>
      <dsp:txXfrm>
        <a:off x="13400" y="299160"/>
        <a:ext cx="2259216" cy="247692"/>
      </dsp:txXfrm>
    </dsp:sp>
    <dsp:sp modelId="{D24187AA-9CF1-4A13-878F-25C47F74E9D5}">
      <dsp:nvSpPr>
        <dsp:cNvPr id="0" name=""/>
        <dsp:cNvSpPr/>
      </dsp:nvSpPr>
      <dsp:spPr>
        <a:xfrm>
          <a:off x="0" y="570491"/>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ZA" sz="1600" b="1" kern="1200" dirty="0" smtClean="0"/>
            <a:t>   LHD’s</a:t>
          </a:r>
          <a:endParaRPr lang="en-US" sz="1600" kern="1200" dirty="0"/>
        </a:p>
      </dsp:txBody>
      <dsp:txXfrm>
        <a:off x="13400" y="583891"/>
        <a:ext cx="2259216" cy="247692"/>
      </dsp:txXfrm>
    </dsp:sp>
    <dsp:sp modelId="{DBFC9C2E-CA61-4B56-920F-A171515107AB}">
      <dsp:nvSpPr>
        <dsp:cNvPr id="0" name=""/>
        <dsp:cNvSpPr/>
      </dsp:nvSpPr>
      <dsp:spPr>
        <a:xfrm>
          <a:off x="0" y="855221"/>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endParaRPr lang="en-ZA" sz="1600" b="1" kern="1200" dirty="0"/>
        </a:p>
      </dsp:txBody>
      <dsp:txXfrm>
        <a:off x="13400" y="868621"/>
        <a:ext cx="2259216" cy="247692"/>
      </dsp:txXfrm>
    </dsp:sp>
    <dsp:sp modelId="{3D1E4E7F-0588-490B-B521-4DF340E8FD9D}">
      <dsp:nvSpPr>
        <dsp:cNvPr id="0" name=""/>
        <dsp:cNvSpPr/>
      </dsp:nvSpPr>
      <dsp:spPr>
        <a:xfrm>
          <a:off x="0" y="1139952"/>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ZA" sz="1600" b="1" kern="1200" dirty="0" smtClean="0"/>
            <a:t>   Dump trucks</a:t>
          </a:r>
          <a:endParaRPr lang="en-US" sz="1600" kern="1200" dirty="0"/>
        </a:p>
      </dsp:txBody>
      <dsp:txXfrm>
        <a:off x="13400" y="1153352"/>
        <a:ext cx="2259216" cy="247692"/>
      </dsp:txXfrm>
    </dsp:sp>
    <dsp:sp modelId="{92E000FD-5F53-4B82-B7F6-F7F75E14EA20}">
      <dsp:nvSpPr>
        <dsp:cNvPr id="0" name=""/>
        <dsp:cNvSpPr/>
      </dsp:nvSpPr>
      <dsp:spPr>
        <a:xfrm>
          <a:off x="0" y="1424682"/>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endParaRPr lang="en-ZA" sz="1600" b="1" kern="1200" dirty="0"/>
        </a:p>
      </dsp:txBody>
      <dsp:txXfrm>
        <a:off x="13400" y="1438082"/>
        <a:ext cx="2259216" cy="247692"/>
      </dsp:txXfrm>
    </dsp:sp>
    <dsp:sp modelId="{651845D9-4EB0-4BDE-B757-B34E28D1D7AD}">
      <dsp:nvSpPr>
        <dsp:cNvPr id="0" name=""/>
        <dsp:cNvSpPr/>
      </dsp:nvSpPr>
      <dsp:spPr>
        <a:xfrm>
          <a:off x="0" y="1709413"/>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ZA" sz="1600" b="1" kern="1200" dirty="0" smtClean="0"/>
            <a:t>   Drill rigs</a:t>
          </a:r>
          <a:endParaRPr lang="en-US" sz="1600" kern="1200" dirty="0"/>
        </a:p>
      </dsp:txBody>
      <dsp:txXfrm>
        <a:off x="13400" y="1722813"/>
        <a:ext cx="2259216" cy="247692"/>
      </dsp:txXfrm>
    </dsp:sp>
    <dsp:sp modelId="{B771F7F5-FBE3-4213-BD80-50CF0C8165BA}">
      <dsp:nvSpPr>
        <dsp:cNvPr id="0" name=""/>
        <dsp:cNvSpPr/>
      </dsp:nvSpPr>
      <dsp:spPr>
        <a:xfrm>
          <a:off x="0" y="1994143"/>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endParaRPr lang="en-ZA" sz="1600" b="1" kern="1200" dirty="0"/>
        </a:p>
      </dsp:txBody>
      <dsp:txXfrm>
        <a:off x="13400" y="2007543"/>
        <a:ext cx="2259216" cy="247692"/>
      </dsp:txXfrm>
    </dsp:sp>
    <dsp:sp modelId="{5F0F01D7-3509-4162-AC15-BFBCF17E5826}">
      <dsp:nvSpPr>
        <dsp:cNvPr id="0" name=""/>
        <dsp:cNvSpPr/>
      </dsp:nvSpPr>
      <dsp:spPr>
        <a:xfrm>
          <a:off x="0" y="2278873"/>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ZA" sz="1600" b="1" kern="1200" dirty="0" smtClean="0"/>
            <a:t>   Other off road</a:t>
          </a:r>
          <a:endParaRPr lang="en-US" sz="1600" kern="1200" dirty="0"/>
        </a:p>
      </dsp:txBody>
      <dsp:txXfrm>
        <a:off x="13400" y="2292273"/>
        <a:ext cx="2259216" cy="247692"/>
      </dsp:txXfrm>
    </dsp:sp>
    <dsp:sp modelId="{C2C88AD8-F17D-47EF-B4F4-D3197D7F1DD9}">
      <dsp:nvSpPr>
        <dsp:cNvPr id="0" name=""/>
        <dsp:cNvSpPr/>
      </dsp:nvSpPr>
      <dsp:spPr>
        <a:xfrm>
          <a:off x="0" y="2563604"/>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endParaRPr lang="en-ZA" sz="1600" b="1" kern="1200" dirty="0"/>
        </a:p>
      </dsp:txBody>
      <dsp:txXfrm>
        <a:off x="13400" y="2577004"/>
        <a:ext cx="2259216" cy="247692"/>
      </dsp:txXfrm>
    </dsp:sp>
    <dsp:sp modelId="{1AB898C2-5937-442C-A082-8C23C38F5D24}">
      <dsp:nvSpPr>
        <dsp:cNvPr id="0" name=""/>
        <dsp:cNvSpPr/>
      </dsp:nvSpPr>
      <dsp:spPr>
        <a:xfrm>
          <a:off x="0" y="2848334"/>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ZA" sz="1600" b="1" kern="1200" dirty="0" smtClean="0"/>
            <a:t>   LDV’s</a:t>
          </a:r>
          <a:endParaRPr lang="en-US" sz="1600" kern="1200" dirty="0"/>
        </a:p>
      </dsp:txBody>
      <dsp:txXfrm>
        <a:off x="13400" y="2861734"/>
        <a:ext cx="2259216" cy="247692"/>
      </dsp:txXfrm>
    </dsp:sp>
    <dsp:sp modelId="{45258D98-DF9F-40AA-81BE-5AF14B47E4C5}">
      <dsp:nvSpPr>
        <dsp:cNvPr id="0" name=""/>
        <dsp:cNvSpPr/>
      </dsp:nvSpPr>
      <dsp:spPr>
        <a:xfrm>
          <a:off x="0" y="3133065"/>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endParaRPr lang="en-ZA" sz="1600" b="1" kern="1200" dirty="0"/>
        </a:p>
      </dsp:txBody>
      <dsp:txXfrm>
        <a:off x="13400" y="3146465"/>
        <a:ext cx="2259216" cy="247692"/>
      </dsp:txXfrm>
    </dsp:sp>
    <dsp:sp modelId="{EF01BEE7-E4DC-40B1-B4B2-1C720288E21C}">
      <dsp:nvSpPr>
        <dsp:cNvPr id="0" name=""/>
        <dsp:cNvSpPr/>
      </dsp:nvSpPr>
      <dsp:spPr>
        <a:xfrm>
          <a:off x="0" y="3417795"/>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ZA" sz="1600" b="1" kern="1200" dirty="0" smtClean="0"/>
            <a:t>   etc</a:t>
          </a:r>
          <a:endParaRPr lang="en-US" sz="1600" kern="1200" dirty="0"/>
        </a:p>
      </dsp:txBody>
      <dsp:txXfrm>
        <a:off x="13400" y="3431195"/>
        <a:ext cx="2259216" cy="2476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CCE9E-2D6C-4D29-B11E-663B78D01FB8}">
      <dsp:nvSpPr>
        <dsp:cNvPr id="0" name=""/>
        <dsp:cNvSpPr/>
      </dsp:nvSpPr>
      <dsp:spPr>
        <a:xfrm>
          <a:off x="0" y="1030"/>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ZA" sz="1600" b="1" kern="1200" dirty="0" smtClean="0"/>
            <a:t>MOBILE PLANT</a:t>
          </a:r>
          <a:endParaRPr lang="en-US" sz="1600" kern="1200" dirty="0"/>
        </a:p>
      </dsp:txBody>
      <dsp:txXfrm>
        <a:off x="13400" y="14430"/>
        <a:ext cx="2259216" cy="247692"/>
      </dsp:txXfrm>
    </dsp:sp>
    <dsp:sp modelId="{248D923F-B5B0-46BF-B2EE-88E7552FF07B}">
      <dsp:nvSpPr>
        <dsp:cNvPr id="0" name=""/>
        <dsp:cNvSpPr/>
      </dsp:nvSpPr>
      <dsp:spPr>
        <a:xfrm>
          <a:off x="0" y="285760"/>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endParaRPr lang="en-ZA" sz="1600" b="1" kern="1200" dirty="0"/>
        </a:p>
      </dsp:txBody>
      <dsp:txXfrm>
        <a:off x="13400" y="299160"/>
        <a:ext cx="2259216" cy="247692"/>
      </dsp:txXfrm>
    </dsp:sp>
    <dsp:sp modelId="{D24187AA-9CF1-4A13-878F-25C47F74E9D5}">
      <dsp:nvSpPr>
        <dsp:cNvPr id="0" name=""/>
        <dsp:cNvSpPr/>
      </dsp:nvSpPr>
      <dsp:spPr>
        <a:xfrm>
          <a:off x="0" y="570491"/>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ZA" sz="1600" b="1" kern="1200" dirty="0" smtClean="0"/>
            <a:t>   Loaders</a:t>
          </a:r>
          <a:endParaRPr lang="en-US" sz="1600" kern="1200" dirty="0"/>
        </a:p>
      </dsp:txBody>
      <dsp:txXfrm>
        <a:off x="13400" y="583891"/>
        <a:ext cx="2259216" cy="247692"/>
      </dsp:txXfrm>
    </dsp:sp>
    <dsp:sp modelId="{DBFC9C2E-CA61-4B56-920F-A171515107AB}">
      <dsp:nvSpPr>
        <dsp:cNvPr id="0" name=""/>
        <dsp:cNvSpPr/>
      </dsp:nvSpPr>
      <dsp:spPr>
        <a:xfrm>
          <a:off x="0" y="855221"/>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endParaRPr lang="en-ZA" sz="1600" b="1" kern="1200" dirty="0"/>
        </a:p>
      </dsp:txBody>
      <dsp:txXfrm>
        <a:off x="13400" y="868621"/>
        <a:ext cx="2259216" cy="247692"/>
      </dsp:txXfrm>
    </dsp:sp>
    <dsp:sp modelId="{3D1E4E7F-0588-490B-B521-4DF340E8FD9D}">
      <dsp:nvSpPr>
        <dsp:cNvPr id="0" name=""/>
        <dsp:cNvSpPr/>
      </dsp:nvSpPr>
      <dsp:spPr>
        <a:xfrm>
          <a:off x="0" y="1139952"/>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ZA" sz="1600" b="1" kern="1200" dirty="0" smtClean="0"/>
            <a:t>   Dump trucks</a:t>
          </a:r>
          <a:endParaRPr lang="en-US" sz="1600" kern="1200" dirty="0"/>
        </a:p>
      </dsp:txBody>
      <dsp:txXfrm>
        <a:off x="13400" y="1153352"/>
        <a:ext cx="2259216" cy="247692"/>
      </dsp:txXfrm>
    </dsp:sp>
    <dsp:sp modelId="{92E000FD-5F53-4B82-B7F6-F7F75E14EA20}">
      <dsp:nvSpPr>
        <dsp:cNvPr id="0" name=""/>
        <dsp:cNvSpPr/>
      </dsp:nvSpPr>
      <dsp:spPr>
        <a:xfrm>
          <a:off x="0" y="1424682"/>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endParaRPr lang="en-ZA" sz="1600" b="1" kern="1200" dirty="0"/>
        </a:p>
      </dsp:txBody>
      <dsp:txXfrm>
        <a:off x="13400" y="1438082"/>
        <a:ext cx="2259216" cy="247692"/>
      </dsp:txXfrm>
    </dsp:sp>
    <dsp:sp modelId="{651845D9-4EB0-4BDE-B757-B34E28D1D7AD}">
      <dsp:nvSpPr>
        <dsp:cNvPr id="0" name=""/>
        <dsp:cNvSpPr/>
      </dsp:nvSpPr>
      <dsp:spPr>
        <a:xfrm>
          <a:off x="0" y="1709413"/>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ZA" sz="1600" b="1" kern="1200" dirty="0" smtClean="0"/>
            <a:t>   Drill rigs</a:t>
          </a:r>
          <a:endParaRPr lang="en-US" sz="1600" kern="1200" dirty="0"/>
        </a:p>
      </dsp:txBody>
      <dsp:txXfrm>
        <a:off x="13400" y="1722813"/>
        <a:ext cx="2259216" cy="247692"/>
      </dsp:txXfrm>
    </dsp:sp>
    <dsp:sp modelId="{B771F7F5-FBE3-4213-BD80-50CF0C8165BA}">
      <dsp:nvSpPr>
        <dsp:cNvPr id="0" name=""/>
        <dsp:cNvSpPr/>
      </dsp:nvSpPr>
      <dsp:spPr>
        <a:xfrm>
          <a:off x="0" y="1994143"/>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endParaRPr lang="en-ZA" sz="1600" b="1" kern="1200" dirty="0"/>
        </a:p>
      </dsp:txBody>
      <dsp:txXfrm>
        <a:off x="13400" y="2007543"/>
        <a:ext cx="2259216" cy="247692"/>
      </dsp:txXfrm>
    </dsp:sp>
    <dsp:sp modelId="{5F0F01D7-3509-4162-AC15-BFBCF17E5826}">
      <dsp:nvSpPr>
        <dsp:cNvPr id="0" name=""/>
        <dsp:cNvSpPr/>
      </dsp:nvSpPr>
      <dsp:spPr>
        <a:xfrm>
          <a:off x="0" y="2278873"/>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ZA" sz="1600" b="1" kern="1200" dirty="0" smtClean="0"/>
            <a:t>   Other off road</a:t>
          </a:r>
          <a:endParaRPr lang="en-US" sz="1600" kern="1200" dirty="0"/>
        </a:p>
      </dsp:txBody>
      <dsp:txXfrm>
        <a:off x="13400" y="2292273"/>
        <a:ext cx="2259216" cy="247692"/>
      </dsp:txXfrm>
    </dsp:sp>
    <dsp:sp modelId="{C2C88AD8-F17D-47EF-B4F4-D3197D7F1DD9}">
      <dsp:nvSpPr>
        <dsp:cNvPr id="0" name=""/>
        <dsp:cNvSpPr/>
      </dsp:nvSpPr>
      <dsp:spPr>
        <a:xfrm>
          <a:off x="0" y="2563604"/>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endParaRPr lang="en-ZA" sz="1600" b="1" kern="1200" dirty="0"/>
        </a:p>
      </dsp:txBody>
      <dsp:txXfrm>
        <a:off x="13400" y="2577004"/>
        <a:ext cx="2259216" cy="247692"/>
      </dsp:txXfrm>
    </dsp:sp>
    <dsp:sp modelId="{1AB898C2-5937-442C-A082-8C23C38F5D24}">
      <dsp:nvSpPr>
        <dsp:cNvPr id="0" name=""/>
        <dsp:cNvSpPr/>
      </dsp:nvSpPr>
      <dsp:spPr>
        <a:xfrm>
          <a:off x="0" y="2848334"/>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ZA" sz="1600" b="1" kern="1200" dirty="0" smtClean="0"/>
            <a:t>   LDV’s</a:t>
          </a:r>
          <a:endParaRPr lang="en-US" sz="1600" kern="1200" dirty="0"/>
        </a:p>
      </dsp:txBody>
      <dsp:txXfrm>
        <a:off x="13400" y="2861734"/>
        <a:ext cx="2259216" cy="247692"/>
      </dsp:txXfrm>
    </dsp:sp>
    <dsp:sp modelId="{45258D98-DF9F-40AA-81BE-5AF14B47E4C5}">
      <dsp:nvSpPr>
        <dsp:cNvPr id="0" name=""/>
        <dsp:cNvSpPr/>
      </dsp:nvSpPr>
      <dsp:spPr>
        <a:xfrm>
          <a:off x="0" y="3133065"/>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endParaRPr lang="en-ZA" sz="1600" b="1" kern="1200" dirty="0"/>
        </a:p>
      </dsp:txBody>
      <dsp:txXfrm>
        <a:off x="13400" y="3146465"/>
        <a:ext cx="2259216" cy="247692"/>
      </dsp:txXfrm>
    </dsp:sp>
    <dsp:sp modelId="{EF01BEE7-E4DC-40B1-B4B2-1C720288E21C}">
      <dsp:nvSpPr>
        <dsp:cNvPr id="0" name=""/>
        <dsp:cNvSpPr/>
      </dsp:nvSpPr>
      <dsp:spPr>
        <a:xfrm>
          <a:off x="0" y="3417795"/>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ZA" sz="1600" b="1" kern="1200" dirty="0" smtClean="0"/>
            <a:t>   etc</a:t>
          </a:r>
          <a:endParaRPr lang="en-US" sz="1600" kern="1200" dirty="0"/>
        </a:p>
      </dsp:txBody>
      <dsp:txXfrm>
        <a:off x="13400" y="3431195"/>
        <a:ext cx="2259216" cy="2476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CCE9E-2D6C-4D29-B11E-663B78D01FB8}">
      <dsp:nvSpPr>
        <dsp:cNvPr id="0" name=""/>
        <dsp:cNvSpPr/>
      </dsp:nvSpPr>
      <dsp:spPr>
        <a:xfrm>
          <a:off x="0" y="1030"/>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ZA" sz="1600" b="1" kern="1200" dirty="0" smtClean="0"/>
            <a:t>MOBILE PLANT</a:t>
          </a:r>
          <a:endParaRPr lang="en-US" sz="1600" kern="1200" dirty="0"/>
        </a:p>
      </dsp:txBody>
      <dsp:txXfrm>
        <a:off x="13400" y="14430"/>
        <a:ext cx="2259216" cy="247692"/>
      </dsp:txXfrm>
    </dsp:sp>
    <dsp:sp modelId="{248D923F-B5B0-46BF-B2EE-88E7552FF07B}">
      <dsp:nvSpPr>
        <dsp:cNvPr id="0" name=""/>
        <dsp:cNvSpPr/>
      </dsp:nvSpPr>
      <dsp:spPr>
        <a:xfrm>
          <a:off x="0" y="285760"/>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endParaRPr lang="en-ZA" sz="1600" b="1" kern="1200" dirty="0"/>
        </a:p>
      </dsp:txBody>
      <dsp:txXfrm>
        <a:off x="13400" y="299160"/>
        <a:ext cx="2259216" cy="247692"/>
      </dsp:txXfrm>
    </dsp:sp>
    <dsp:sp modelId="{D24187AA-9CF1-4A13-878F-25C47F74E9D5}">
      <dsp:nvSpPr>
        <dsp:cNvPr id="0" name=""/>
        <dsp:cNvSpPr/>
      </dsp:nvSpPr>
      <dsp:spPr>
        <a:xfrm>
          <a:off x="0" y="570491"/>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ZA" sz="1600" b="1" kern="1200" dirty="0" smtClean="0"/>
            <a:t>   Loaders</a:t>
          </a:r>
          <a:endParaRPr lang="en-US" sz="1600" kern="1200" dirty="0"/>
        </a:p>
      </dsp:txBody>
      <dsp:txXfrm>
        <a:off x="13400" y="583891"/>
        <a:ext cx="2259216" cy="247692"/>
      </dsp:txXfrm>
    </dsp:sp>
    <dsp:sp modelId="{DBFC9C2E-CA61-4B56-920F-A171515107AB}">
      <dsp:nvSpPr>
        <dsp:cNvPr id="0" name=""/>
        <dsp:cNvSpPr/>
      </dsp:nvSpPr>
      <dsp:spPr>
        <a:xfrm>
          <a:off x="0" y="855221"/>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endParaRPr lang="en-ZA" sz="1600" b="1" kern="1200" dirty="0"/>
        </a:p>
      </dsp:txBody>
      <dsp:txXfrm>
        <a:off x="13400" y="868621"/>
        <a:ext cx="2259216" cy="247692"/>
      </dsp:txXfrm>
    </dsp:sp>
    <dsp:sp modelId="{3D1E4E7F-0588-490B-B521-4DF340E8FD9D}">
      <dsp:nvSpPr>
        <dsp:cNvPr id="0" name=""/>
        <dsp:cNvSpPr/>
      </dsp:nvSpPr>
      <dsp:spPr>
        <a:xfrm>
          <a:off x="0" y="1139952"/>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ZA" sz="1600" b="1" kern="1200" dirty="0" smtClean="0"/>
            <a:t>   Dump trucks</a:t>
          </a:r>
          <a:endParaRPr lang="en-US" sz="1600" kern="1200" dirty="0"/>
        </a:p>
      </dsp:txBody>
      <dsp:txXfrm>
        <a:off x="13400" y="1153352"/>
        <a:ext cx="2259216" cy="247692"/>
      </dsp:txXfrm>
    </dsp:sp>
    <dsp:sp modelId="{92E000FD-5F53-4B82-B7F6-F7F75E14EA20}">
      <dsp:nvSpPr>
        <dsp:cNvPr id="0" name=""/>
        <dsp:cNvSpPr/>
      </dsp:nvSpPr>
      <dsp:spPr>
        <a:xfrm>
          <a:off x="0" y="1424682"/>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endParaRPr lang="en-ZA" sz="1600" b="1" kern="1200" dirty="0"/>
        </a:p>
      </dsp:txBody>
      <dsp:txXfrm>
        <a:off x="13400" y="1438082"/>
        <a:ext cx="2259216" cy="247692"/>
      </dsp:txXfrm>
    </dsp:sp>
    <dsp:sp modelId="{651845D9-4EB0-4BDE-B757-B34E28D1D7AD}">
      <dsp:nvSpPr>
        <dsp:cNvPr id="0" name=""/>
        <dsp:cNvSpPr/>
      </dsp:nvSpPr>
      <dsp:spPr>
        <a:xfrm>
          <a:off x="0" y="1709413"/>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ZA" sz="1600" b="1" kern="1200" dirty="0" smtClean="0"/>
            <a:t>   Drill rigs</a:t>
          </a:r>
          <a:endParaRPr lang="en-US" sz="1600" kern="1200" dirty="0"/>
        </a:p>
      </dsp:txBody>
      <dsp:txXfrm>
        <a:off x="13400" y="1722813"/>
        <a:ext cx="2259216" cy="247692"/>
      </dsp:txXfrm>
    </dsp:sp>
    <dsp:sp modelId="{B771F7F5-FBE3-4213-BD80-50CF0C8165BA}">
      <dsp:nvSpPr>
        <dsp:cNvPr id="0" name=""/>
        <dsp:cNvSpPr/>
      </dsp:nvSpPr>
      <dsp:spPr>
        <a:xfrm>
          <a:off x="0" y="1994143"/>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endParaRPr lang="en-ZA" sz="1600" b="1" kern="1200" dirty="0"/>
        </a:p>
      </dsp:txBody>
      <dsp:txXfrm>
        <a:off x="13400" y="2007543"/>
        <a:ext cx="2259216" cy="247692"/>
      </dsp:txXfrm>
    </dsp:sp>
    <dsp:sp modelId="{5F0F01D7-3509-4162-AC15-BFBCF17E5826}">
      <dsp:nvSpPr>
        <dsp:cNvPr id="0" name=""/>
        <dsp:cNvSpPr/>
      </dsp:nvSpPr>
      <dsp:spPr>
        <a:xfrm>
          <a:off x="0" y="2278873"/>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ZA" sz="1600" b="1" kern="1200" dirty="0" smtClean="0"/>
            <a:t>   Other off road</a:t>
          </a:r>
          <a:endParaRPr lang="en-US" sz="1600" kern="1200" dirty="0"/>
        </a:p>
      </dsp:txBody>
      <dsp:txXfrm>
        <a:off x="13400" y="2292273"/>
        <a:ext cx="2259216" cy="247692"/>
      </dsp:txXfrm>
    </dsp:sp>
    <dsp:sp modelId="{C2C88AD8-F17D-47EF-B4F4-D3197D7F1DD9}">
      <dsp:nvSpPr>
        <dsp:cNvPr id="0" name=""/>
        <dsp:cNvSpPr/>
      </dsp:nvSpPr>
      <dsp:spPr>
        <a:xfrm>
          <a:off x="0" y="2563604"/>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endParaRPr lang="en-ZA" sz="1600" b="1" kern="1200" dirty="0"/>
        </a:p>
      </dsp:txBody>
      <dsp:txXfrm>
        <a:off x="13400" y="2577004"/>
        <a:ext cx="2259216" cy="247692"/>
      </dsp:txXfrm>
    </dsp:sp>
    <dsp:sp modelId="{1AB898C2-5937-442C-A082-8C23C38F5D24}">
      <dsp:nvSpPr>
        <dsp:cNvPr id="0" name=""/>
        <dsp:cNvSpPr/>
      </dsp:nvSpPr>
      <dsp:spPr>
        <a:xfrm>
          <a:off x="0" y="2848334"/>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ZA" sz="1600" b="1" kern="1200" dirty="0" smtClean="0"/>
            <a:t>   LDV’s</a:t>
          </a:r>
          <a:endParaRPr lang="en-US" sz="1600" kern="1200" dirty="0"/>
        </a:p>
      </dsp:txBody>
      <dsp:txXfrm>
        <a:off x="13400" y="2861734"/>
        <a:ext cx="2259216" cy="247692"/>
      </dsp:txXfrm>
    </dsp:sp>
    <dsp:sp modelId="{45258D98-DF9F-40AA-81BE-5AF14B47E4C5}">
      <dsp:nvSpPr>
        <dsp:cNvPr id="0" name=""/>
        <dsp:cNvSpPr/>
      </dsp:nvSpPr>
      <dsp:spPr>
        <a:xfrm>
          <a:off x="0" y="3133065"/>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endParaRPr lang="en-ZA" sz="1600" b="1" kern="1200" dirty="0"/>
        </a:p>
      </dsp:txBody>
      <dsp:txXfrm>
        <a:off x="13400" y="3146465"/>
        <a:ext cx="2259216" cy="247692"/>
      </dsp:txXfrm>
    </dsp:sp>
    <dsp:sp modelId="{EF01BEE7-E4DC-40B1-B4B2-1C720288E21C}">
      <dsp:nvSpPr>
        <dsp:cNvPr id="0" name=""/>
        <dsp:cNvSpPr/>
      </dsp:nvSpPr>
      <dsp:spPr>
        <a:xfrm>
          <a:off x="0" y="3417795"/>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ZA" sz="1600" b="1" kern="1200" dirty="0" smtClean="0"/>
            <a:t>   etc</a:t>
          </a:r>
          <a:endParaRPr lang="en-US" sz="1600" kern="1200" dirty="0"/>
        </a:p>
      </dsp:txBody>
      <dsp:txXfrm>
        <a:off x="13400" y="3431195"/>
        <a:ext cx="2259216" cy="2476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CCE9E-2D6C-4D29-B11E-663B78D01FB8}">
      <dsp:nvSpPr>
        <dsp:cNvPr id="0" name=""/>
        <dsp:cNvSpPr/>
      </dsp:nvSpPr>
      <dsp:spPr>
        <a:xfrm>
          <a:off x="0" y="1030"/>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ZA" sz="1600" b="1" kern="1200" dirty="0" smtClean="0"/>
            <a:t>MOBILE PLANT</a:t>
          </a:r>
          <a:endParaRPr lang="en-US" sz="1600" kern="1200" dirty="0"/>
        </a:p>
      </dsp:txBody>
      <dsp:txXfrm>
        <a:off x="13400" y="14430"/>
        <a:ext cx="2259216" cy="247692"/>
      </dsp:txXfrm>
    </dsp:sp>
    <dsp:sp modelId="{248D923F-B5B0-46BF-B2EE-88E7552FF07B}">
      <dsp:nvSpPr>
        <dsp:cNvPr id="0" name=""/>
        <dsp:cNvSpPr/>
      </dsp:nvSpPr>
      <dsp:spPr>
        <a:xfrm>
          <a:off x="0" y="285760"/>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endParaRPr lang="en-ZA" sz="1600" b="1" kern="1200" dirty="0"/>
        </a:p>
      </dsp:txBody>
      <dsp:txXfrm>
        <a:off x="13400" y="299160"/>
        <a:ext cx="2259216" cy="247692"/>
      </dsp:txXfrm>
    </dsp:sp>
    <dsp:sp modelId="{D24187AA-9CF1-4A13-878F-25C47F74E9D5}">
      <dsp:nvSpPr>
        <dsp:cNvPr id="0" name=""/>
        <dsp:cNvSpPr/>
      </dsp:nvSpPr>
      <dsp:spPr>
        <a:xfrm>
          <a:off x="0" y="570491"/>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ZA" sz="1600" b="1" kern="1200" dirty="0" smtClean="0"/>
            <a:t>   Loader’s</a:t>
          </a:r>
          <a:endParaRPr lang="en-US" sz="1600" kern="1200" dirty="0"/>
        </a:p>
      </dsp:txBody>
      <dsp:txXfrm>
        <a:off x="13400" y="583891"/>
        <a:ext cx="2259216" cy="247692"/>
      </dsp:txXfrm>
    </dsp:sp>
    <dsp:sp modelId="{DBFC9C2E-CA61-4B56-920F-A171515107AB}">
      <dsp:nvSpPr>
        <dsp:cNvPr id="0" name=""/>
        <dsp:cNvSpPr/>
      </dsp:nvSpPr>
      <dsp:spPr>
        <a:xfrm>
          <a:off x="0" y="855221"/>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endParaRPr lang="en-ZA" sz="1600" b="1" kern="1200" dirty="0"/>
        </a:p>
      </dsp:txBody>
      <dsp:txXfrm>
        <a:off x="13400" y="868621"/>
        <a:ext cx="2259216" cy="247692"/>
      </dsp:txXfrm>
    </dsp:sp>
    <dsp:sp modelId="{3D1E4E7F-0588-490B-B521-4DF340E8FD9D}">
      <dsp:nvSpPr>
        <dsp:cNvPr id="0" name=""/>
        <dsp:cNvSpPr/>
      </dsp:nvSpPr>
      <dsp:spPr>
        <a:xfrm>
          <a:off x="0" y="1139952"/>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ZA" sz="1600" b="1" kern="1200" dirty="0" smtClean="0"/>
            <a:t>   Dump trucks</a:t>
          </a:r>
          <a:endParaRPr lang="en-US" sz="1600" kern="1200" dirty="0"/>
        </a:p>
      </dsp:txBody>
      <dsp:txXfrm>
        <a:off x="13400" y="1153352"/>
        <a:ext cx="2259216" cy="247692"/>
      </dsp:txXfrm>
    </dsp:sp>
    <dsp:sp modelId="{92E000FD-5F53-4B82-B7F6-F7F75E14EA20}">
      <dsp:nvSpPr>
        <dsp:cNvPr id="0" name=""/>
        <dsp:cNvSpPr/>
      </dsp:nvSpPr>
      <dsp:spPr>
        <a:xfrm>
          <a:off x="0" y="1424682"/>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endParaRPr lang="en-ZA" sz="1600" b="1" kern="1200" dirty="0"/>
        </a:p>
      </dsp:txBody>
      <dsp:txXfrm>
        <a:off x="13400" y="1438082"/>
        <a:ext cx="2259216" cy="247692"/>
      </dsp:txXfrm>
    </dsp:sp>
    <dsp:sp modelId="{651845D9-4EB0-4BDE-B757-B34E28D1D7AD}">
      <dsp:nvSpPr>
        <dsp:cNvPr id="0" name=""/>
        <dsp:cNvSpPr/>
      </dsp:nvSpPr>
      <dsp:spPr>
        <a:xfrm>
          <a:off x="0" y="1709413"/>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ZA" sz="1600" b="1" kern="1200" dirty="0" smtClean="0"/>
            <a:t>   Drill rigs</a:t>
          </a:r>
          <a:endParaRPr lang="en-US" sz="1600" kern="1200" dirty="0"/>
        </a:p>
      </dsp:txBody>
      <dsp:txXfrm>
        <a:off x="13400" y="1722813"/>
        <a:ext cx="2259216" cy="247692"/>
      </dsp:txXfrm>
    </dsp:sp>
    <dsp:sp modelId="{B771F7F5-FBE3-4213-BD80-50CF0C8165BA}">
      <dsp:nvSpPr>
        <dsp:cNvPr id="0" name=""/>
        <dsp:cNvSpPr/>
      </dsp:nvSpPr>
      <dsp:spPr>
        <a:xfrm>
          <a:off x="0" y="1994143"/>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endParaRPr lang="en-ZA" sz="1600" b="1" kern="1200" dirty="0"/>
        </a:p>
      </dsp:txBody>
      <dsp:txXfrm>
        <a:off x="13400" y="2007543"/>
        <a:ext cx="2259216" cy="247692"/>
      </dsp:txXfrm>
    </dsp:sp>
    <dsp:sp modelId="{5F0F01D7-3509-4162-AC15-BFBCF17E5826}">
      <dsp:nvSpPr>
        <dsp:cNvPr id="0" name=""/>
        <dsp:cNvSpPr/>
      </dsp:nvSpPr>
      <dsp:spPr>
        <a:xfrm>
          <a:off x="0" y="2278873"/>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ZA" sz="1600" b="1" kern="1200" dirty="0" smtClean="0"/>
            <a:t>   Other off road</a:t>
          </a:r>
          <a:endParaRPr lang="en-US" sz="1600" kern="1200" dirty="0"/>
        </a:p>
      </dsp:txBody>
      <dsp:txXfrm>
        <a:off x="13400" y="2292273"/>
        <a:ext cx="2259216" cy="247692"/>
      </dsp:txXfrm>
    </dsp:sp>
    <dsp:sp modelId="{C2C88AD8-F17D-47EF-B4F4-D3197D7F1DD9}">
      <dsp:nvSpPr>
        <dsp:cNvPr id="0" name=""/>
        <dsp:cNvSpPr/>
      </dsp:nvSpPr>
      <dsp:spPr>
        <a:xfrm>
          <a:off x="0" y="2563604"/>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endParaRPr lang="en-ZA" sz="1600" b="1" kern="1200" dirty="0"/>
        </a:p>
      </dsp:txBody>
      <dsp:txXfrm>
        <a:off x="13400" y="2577004"/>
        <a:ext cx="2259216" cy="247692"/>
      </dsp:txXfrm>
    </dsp:sp>
    <dsp:sp modelId="{1AB898C2-5937-442C-A082-8C23C38F5D24}">
      <dsp:nvSpPr>
        <dsp:cNvPr id="0" name=""/>
        <dsp:cNvSpPr/>
      </dsp:nvSpPr>
      <dsp:spPr>
        <a:xfrm>
          <a:off x="0" y="2848334"/>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ZA" sz="1600" b="1" kern="1200" dirty="0" smtClean="0"/>
            <a:t>   LDV’s</a:t>
          </a:r>
          <a:endParaRPr lang="en-US" sz="1600" kern="1200" dirty="0"/>
        </a:p>
      </dsp:txBody>
      <dsp:txXfrm>
        <a:off x="13400" y="2861734"/>
        <a:ext cx="2259216" cy="247692"/>
      </dsp:txXfrm>
    </dsp:sp>
    <dsp:sp modelId="{45258D98-DF9F-40AA-81BE-5AF14B47E4C5}">
      <dsp:nvSpPr>
        <dsp:cNvPr id="0" name=""/>
        <dsp:cNvSpPr/>
      </dsp:nvSpPr>
      <dsp:spPr>
        <a:xfrm>
          <a:off x="0" y="3133065"/>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endParaRPr lang="en-ZA" sz="1600" b="1" kern="1200" dirty="0"/>
        </a:p>
      </dsp:txBody>
      <dsp:txXfrm>
        <a:off x="13400" y="3146465"/>
        <a:ext cx="2259216" cy="247692"/>
      </dsp:txXfrm>
    </dsp:sp>
    <dsp:sp modelId="{EF01BEE7-E4DC-40B1-B4B2-1C720288E21C}">
      <dsp:nvSpPr>
        <dsp:cNvPr id="0" name=""/>
        <dsp:cNvSpPr/>
      </dsp:nvSpPr>
      <dsp:spPr>
        <a:xfrm>
          <a:off x="0" y="3417795"/>
          <a:ext cx="2286016" cy="274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ZA" sz="1600" b="1" kern="1200" dirty="0" smtClean="0"/>
            <a:t>   etc</a:t>
          </a:r>
          <a:endParaRPr lang="en-US" sz="1600" kern="1200" dirty="0"/>
        </a:p>
      </dsp:txBody>
      <dsp:txXfrm>
        <a:off x="13400" y="3431195"/>
        <a:ext cx="2259216" cy="2476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drawings/drawing1.xml><?xml version="1.0" encoding="utf-8"?>
<c:userShapes xmlns:c="http://schemas.openxmlformats.org/drawingml/2006/chart">
  <cdr:relSizeAnchor xmlns:cdr="http://schemas.openxmlformats.org/drawingml/2006/chartDrawing">
    <cdr:from>
      <cdr:x>0.0525</cdr:x>
      <cdr:y>0</cdr:y>
    </cdr:from>
    <cdr:to>
      <cdr:x>0.99675</cdr:x>
      <cdr:y>0.149</cdr:y>
    </cdr:to>
    <cdr:sp macro="" textlink="">
      <cdr:nvSpPr>
        <cdr:cNvPr id="1025" name="Rectangle 1"/>
        <cdr:cNvSpPr>
          <a:spLocks xmlns:a="http://schemas.openxmlformats.org/drawingml/2006/main" noChangeArrowheads="1"/>
        </cdr:cNvSpPr>
      </cdr:nvSpPr>
      <cdr:spPr bwMode="auto">
        <a:xfrm xmlns:a="http://schemas.openxmlformats.org/drawingml/2006/main">
          <a:off x="482060" y="0"/>
          <a:ext cx="8670198" cy="834504"/>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250" cy="490061"/>
          </a:xfrm>
          <a:prstGeom prst="rect">
            <a:avLst/>
          </a:prstGeom>
        </p:spPr>
        <p:txBody>
          <a:bodyPr vert="horz" lIns="90681" tIns="45341" rIns="90681" bIns="45341" rtlCol="0"/>
          <a:lstStyle>
            <a:lvl1pPr algn="l">
              <a:defRPr sz="1200"/>
            </a:lvl1pPr>
          </a:lstStyle>
          <a:p>
            <a:endParaRPr lang="en-US"/>
          </a:p>
        </p:txBody>
      </p:sp>
      <p:sp>
        <p:nvSpPr>
          <p:cNvPr id="3" name="Date Placeholder 2"/>
          <p:cNvSpPr>
            <a:spLocks noGrp="1"/>
          </p:cNvSpPr>
          <p:nvPr>
            <p:ph type="dt" sz="quarter" idx="1"/>
          </p:nvPr>
        </p:nvSpPr>
        <p:spPr>
          <a:xfrm>
            <a:off x="3776707" y="0"/>
            <a:ext cx="2889250" cy="490061"/>
          </a:xfrm>
          <a:prstGeom prst="rect">
            <a:avLst/>
          </a:prstGeom>
        </p:spPr>
        <p:txBody>
          <a:bodyPr vert="horz" lIns="90681" tIns="45341" rIns="90681" bIns="45341" rtlCol="0"/>
          <a:lstStyle>
            <a:lvl1pPr algn="r">
              <a:defRPr sz="1200"/>
            </a:lvl1pPr>
          </a:lstStyle>
          <a:p>
            <a:fld id="{17A77CA4-5A26-418C-928D-DC38DD8AD0BF}" type="datetimeFigureOut">
              <a:rPr lang="en-US" smtClean="0"/>
              <a:pPr/>
              <a:t>6/14/2013</a:t>
            </a:fld>
            <a:endParaRPr lang="en-US"/>
          </a:p>
        </p:txBody>
      </p:sp>
      <p:sp>
        <p:nvSpPr>
          <p:cNvPr id="4" name="Footer Placeholder 3"/>
          <p:cNvSpPr>
            <a:spLocks noGrp="1"/>
          </p:cNvSpPr>
          <p:nvPr>
            <p:ph type="ftr" sz="quarter" idx="2"/>
          </p:nvPr>
        </p:nvSpPr>
        <p:spPr>
          <a:xfrm>
            <a:off x="1" y="9309463"/>
            <a:ext cx="2889250" cy="490061"/>
          </a:xfrm>
          <a:prstGeom prst="rect">
            <a:avLst/>
          </a:prstGeom>
        </p:spPr>
        <p:txBody>
          <a:bodyPr vert="horz" lIns="90681" tIns="45341" rIns="90681" bIns="45341" rtlCol="0" anchor="b"/>
          <a:lstStyle>
            <a:lvl1pPr algn="l">
              <a:defRPr sz="1200"/>
            </a:lvl1pPr>
          </a:lstStyle>
          <a:p>
            <a:endParaRPr lang="en-US"/>
          </a:p>
        </p:txBody>
      </p:sp>
      <p:sp>
        <p:nvSpPr>
          <p:cNvPr id="5" name="Slide Number Placeholder 4"/>
          <p:cNvSpPr>
            <a:spLocks noGrp="1"/>
          </p:cNvSpPr>
          <p:nvPr>
            <p:ph type="sldNum" sz="quarter" idx="3"/>
          </p:nvPr>
        </p:nvSpPr>
        <p:spPr>
          <a:xfrm>
            <a:off x="3776707" y="9309463"/>
            <a:ext cx="2889250" cy="490061"/>
          </a:xfrm>
          <a:prstGeom prst="rect">
            <a:avLst/>
          </a:prstGeom>
        </p:spPr>
        <p:txBody>
          <a:bodyPr vert="horz" lIns="90681" tIns="45341" rIns="90681" bIns="45341" rtlCol="0" anchor="b"/>
          <a:lstStyle>
            <a:lvl1pPr algn="r">
              <a:defRPr sz="1200"/>
            </a:lvl1pPr>
          </a:lstStyle>
          <a:p>
            <a:fld id="{391D1E21-31E1-4DE2-91BA-D7F45986AAD3}" type="slidenum">
              <a:rPr lang="en-US" smtClean="0"/>
              <a:pPr/>
              <a:t>‹#›</a:t>
            </a:fld>
            <a:endParaRPr lang="en-US"/>
          </a:p>
        </p:txBody>
      </p:sp>
    </p:spTree>
    <p:extLst>
      <p:ext uri="{BB962C8B-B14F-4D97-AF65-F5344CB8AC3E}">
        <p14:creationId xmlns:p14="http://schemas.microsoft.com/office/powerpoint/2010/main" val="2316435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250" cy="490061"/>
          </a:xfrm>
          <a:prstGeom prst="rect">
            <a:avLst/>
          </a:prstGeom>
        </p:spPr>
        <p:txBody>
          <a:bodyPr vert="horz" lIns="90681" tIns="45341" rIns="90681" bIns="45341" rtlCol="0"/>
          <a:lstStyle>
            <a:lvl1pPr algn="l">
              <a:defRPr sz="1200"/>
            </a:lvl1pPr>
          </a:lstStyle>
          <a:p>
            <a:endParaRPr lang="en-US"/>
          </a:p>
        </p:txBody>
      </p:sp>
      <p:sp>
        <p:nvSpPr>
          <p:cNvPr id="3" name="Date Placeholder 2"/>
          <p:cNvSpPr>
            <a:spLocks noGrp="1"/>
          </p:cNvSpPr>
          <p:nvPr>
            <p:ph type="dt" idx="1"/>
          </p:nvPr>
        </p:nvSpPr>
        <p:spPr>
          <a:xfrm>
            <a:off x="3776707" y="0"/>
            <a:ext cx="2889250" cy="490061"/>
          </a:xfrm>
          <a:prstGeom prst="rect">
            <a:avLst/>
          </a:prstGeom>
        </p:spPr>
        <p:txBody>
          <a:bodyPr vert="horz" lIns="90681" tIns="45341" rIns="90681" bIns="45341" rtlCol="0"/>
          <a:lstStyle>
            <a:lvl1pPr algn="r">
              <a:defRPr sz="1200"/>
            </a:lvl1pPr>
          </a:lstStyle>
          <a:p>
            <a:fld id="{E59CE0CE-7E16-4FE7-AE57-724E757EAEF9}" type="datetimeFigureOut">
              <a:rPr lang="en-US" smtClean="0"/>
              <a:pPr/>
              <a:t>6/14/2013</a:t>
            </a:fld>
            <a:endParaRPr lang="en-US"/>
          </a:p>
        </p:txBody>
      </p:sp>
      <p:sp>
        <p:nvSpPr>
          <p:cNvPr id="4" name="Slide Image Placeholder 3"/>
          <p:cNvSpPr>
            <a:spLocks noGrp="1" noRot="1" noChangeAspect="1"/>
          </p:cNvSpPr>
          <p:nvPr>
            <p:ph type="sldImg" idx="2"/>
          </p:nvPr>
        </p:nvSpPr>
        <p:spPr>
          <a:xfrm>
            <a:off x="882650" y="735013"/>
            <a:ext cx="4902200" cy="3676650"/>
          </a:xfrm>
          <a:prstGeom prst="rect">
            <a:avLst/>
          </a:prstGeom>
          <a:noFill/>
          <a:ln w="12700">
            <a:solidFill>
              <a:prstClr val="black"/>
            </a:solidFill>
          </a:ln>
        </p:spPr>
        <p:txBody>
          <a:bodyPr vert="horz" lIns="90681" tIns="45341" rIns="90681" bIns="45341" rtlCol="0" anchor="ctr"/>
          <a:lstStyle/>
          <a:p>
            <a:endParaRPr lang="en-US"/>
          </a:p>
        </p:txBody>
      </p:sp>
      <p:sp>
        <p:nvSpPr>
          <p:cNvPr id="5" name="Notes Placeholder 4"/>
          <p:cNvSpPr>
            <a:spLocks noGrp="1"/>
          </p:cNvSpPr>
          <p:nvPr>
            <p:ph type="body" sz="quarter" idx="3"/>
          </p:nvPr>
        </p:nvSpPr>
        <p:spPr>
          <a:xfrm>
            <a:off x="666750" y="4655582"/>
            <a:ext cx="5334000" cy="4410552"/>
          </a:xfrm>
          <a:prstGeom prst="rect">
            <a:avLst/>
          </a:prstGeom>
        </p:spPr>
        <p:txBody>
          <a:bodyPr vert="horz" lIns="90681" tIns="45341" rIns="90681" bIns="453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309463"/>
            <a:ext cx="2889250" cy="490061"/>
          </a:xfrm>
          <a:prstGeom prst="rect">
            <a:avLst/>
          </a:prstGeom>
        </p:spPr>
        <p:txBody>
          <a:bodyPr vert="horz" lIns="90681" tIns="45341" rIns="90681" bIns="45341" rtlCol="0" anchor="b"/>
          <a:lstStyle>
            <a:lvl1pPr algn="l">
              <a:defRPr sz="1200"/>
            </a:lvl1pPr>
          </a:lstStyle>
          <a:p>
            <a:endParaRPr lang="en-US"/>
          </a:p>
        </p:txBody>
      </p:sp>
      <p:sp>
        <p:nvSpPr>
          <p:cNvPr id="7" name="Slide Number Placeholder 6"/>
          <p:cNvSpPr>
            <a:spLocks noGrp="1"/>
          </p:cNvSpPr>
          <p:nvPr>
            <p:ph type="sldNum" sz="quarter" idx="5"/>
          </p:nvPr>
        </p:nvSpPr>
        <p:spPr>
          <a:xfrm>
            <a:off x="3776707" y="9309463"/>
            <a:ext cx="2889250" cy="490061"/>
          </a:xfrm>
          <a:prstGeom prst="rect">
            <a:avLst/>
          </a:prstGeom>
        </p:spPr>
        <p:txBody>
          <a:bodyPr vert="horz" lIns="90681" tIns="45341" rIns="90681" bIns="45341" rtlCol="0" anchor="b"/>
          <a:lstStyle>
            <a:lvl1pPr algn="r">
              <a:defRPr sz="1200"/>
            </a:lvl1pPr>
          </a:lstStyle>
          <a:p>
            <a:fld id="{75C5ED17-03FB-4DB8-A22A-17A7A5E85B92}" type="slidenum">
              <a:rPr lang="en-US" smtClean="0"/>
              <a:pPr/>
              <a:t>‹#›</a:t>
            </a:fld>
            <a:endParaRPr lang="en-US"/>
          </a:p>
        </p:txBody>
      </p:sp>
    </p:spTree>
    <p:extLst>
      <p:ext uri="{BB962C8B-B14F-4D97-AF65-F5344CB8AC3E}">
        <p14:creationId xmlns:p14="http://schemas.microsoft.com/office/powerpoint/2010/main" val="1366780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NB remember to have a chair to stand on</a:t>
            </a:r>
          </a:p>
          <a:p>
            <a:endParaRPr lang="en-ZA" dirty="0" smtClean="0"/>
          </a:p>
          <a:p>
            <a:r>
              <a:rPr lang="en-ZA" dirty="0" smtClean="0"/>
              <a:t>Make sure to take the CRITICAL FACTORS BOOK with you </a:t>
            </a:r>
          </a:p>
          <a:p>
            <a:endParaRPr lang="en-ZA" dirty="0" smtClean="0"/>
          </a:p>
          <a:p>
            <a:r>
              <a:rPr lang="en-ZA" dirty="0" smtClean="0"/>
              <a:t>An engineer with a PhD in engineering</a:t>
            </a:r>
            <a:endParaRPr lang="en-US" dirty="0"/>
          </a:p>
        </p:txBody>
      </p:sp>
      <p:sp>
        <p:nvSpPr>
          <p:cNvPr id="4" name="Slide Number Placeholder 3"/>
          <p:cNvSpPr>
            <a:spLocks noGrp="1"/>
          </p:cNvSpPr>
          <p:nvPr>
            <p:ph type="sldNum" sz="quarter" idx="10"/>
          </p:nvPr>
        </p:nvSpPr>
        <p:spPr/>
        <p:txBody>
          <a:bodyPr/>
          <a:lstStyle/>
          <a:p>
            <a:fld id="{75C5ED17-03FB-4DB8-A22A-17A7A5E85B9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ZA" smtClean="0">
                <a:sym typeface="Wingdings" pitchFamily="2" charset="2"/>
              </a:rPr>
              <a:t>DHL, Prochem, </a:t>
            </a:r>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C32647-13C2-4531-A7BE-0E0E004EE99F}"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0F0AF9-72DF-4360-9B23-D1BCB0A31F27}"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85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9D96DB-9BE0-4CBB-8655-DD2D101E4AA4}"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85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9D96DB-9BE0-4CBB-8655-DD2D101E4AA4}"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B9FB0D-8D60-4440-B1BA-7E3992648334}"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842388-4E62-44BA-A298-B4B08B4FBD1A}" type="slidenum">
              <a:rPr lang="en-US"/>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1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E61A44-2B33-485E-B896-2287B21D3220}" type="slidenum">
              <a:rPr lang="en-US"/>
              <a:pPr fontAlgn="base">
                <a:spcBef>
                  <a:spcPct val="0"/>
                </a:spcBef>
                <a:spcAft>
                  <a:spcPct val="0"/>
                </a:spcAft>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FF9C57-D330-4301-9A32-9C7CDB0D4710}" type="slidenum">
              <a:rPr lang="en-US"/>
              <a:pPr fontAlgn="base">
                <a:spcBef>
                  <a:spcPct val="0"/>
                </a:spcBef>
                <a:spcAft>
                  <a:spcPct val="0"/>
                </a:spcAft>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6A8A29-B95C-4DEC-BA21-49138580F1C9}" type="slidenum">
              <a:rPr lang="en-US"/>
              <a:pPr fontAlgn="base">
                <a:spcBef>
                  <a:spcPct val="0"/>
                </a:spcBef>
                <a:spcAft>
                  <a:spcPct val="0"/>
                </a:spcAft>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4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A34EC9-E7F3-48BB-B690-41457F7FB45A}" type="slidenum">
              <a:rPr lang="en-US"/>
              <a:pPr fontAlgn="base">
                <a:spcBef>
                  <a:spcPct val="0"/>
                </a:spcBef>
                <a:spcAft>
                  <a:spcPct val="0"/>
                </a:spcAft>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ZA" smtClean="0">
                <a:sym typeface="Wingdings" pitchFamily="2" charset="2"/>
              </a:rPr>
              <a:t>DHL, Prochem, </a:t>
            </a:r>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C32647-13C2-4531-A7BE-0E0E004EE99F}"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 typeface="Calibri" pitchFamily="34" charset="0"/>
              <a:buAutoNum type="arabicPeriod"/>
            </a:pPr>
            <a:r>
              <a:rPr lang="en-US" smtClean="0"/>
              <a:t>There are a very large number of other issues</a:t>
            </a:r>
          </a:p>
          <a:p>
            <a:pPr>
              <a:spcBef>
                <a:spcPct val="0"/>
              </a:spcBef>
              <a:buFont typeface="Calibri" pitchFamily="34" charset="0"/>
              <a:buAutoNum type="arabicPeriod"/>
            </a:pPr>
            <a:endParaRPr lang="en-US" smtClean="0"/>
          </a:p>
          <a:p>
            <a:pPr>
              <a:spcBef>
                <a:spcPct val="0"/>
              </a:spcBef>
              <a:buFont typeface="Calibri" pitchFamily="34" charset="0"/>
              <a:buAutoNum type="arabicPeriod"/>
            </a:pPr>
            <a:r>
              <a:rPr lang="en-US" smtClean="0"/>
              <a:t>The lack of structure and logic make posting inaccurate, make it difficult to train new users and make inquiry and reporting cumbersome, clumsy and time consuming</a:t>
            </a:r>
          </a:p>
          <a:p>
            <a:pPr>
              <a:spcBef>
                <a:spcPct val="0"/>
              </a:spcBef>
              <a:buFont typeface="Calibri" pitchFamily="34" charset="0"/>
              <a:buAutoNum type="arabicPeriod"/>
            </a:pPr>
            <a:endParaRPr lang="en-US" smtClean="0"/>
          </a:p>
          <a:p>
            <a:pPr>
              <a:spcBef>
                <a:spcPct val="0"/>
              </a:spcBef>
              <a:buFont typeface="Calibri" pitchFamily="34" charset="0"/>
              <a:buAutoNum type="arabicPeriod"/>
            </a:pPr>
            <a:r>
              <a:rPr lang="en-US" smtClean="0"/>
              <a:t>The numerous duplications of physical items in the item codes result in almost complete inability to manage and report on these items</a:t>
            </a:r>
          </a:p>
          <a:p>
            <a:pPr>
              <a:spcBef>
                <a:spcPct val="0"/>
              </a:spcBef>
              <a:buFont typeface="Calibri" pitchFamily="34" charset="0"/>
              <a:buAutoNum type="arabicPeriod"/>
            </a:pPr>
            <a:endParaRPr lang="en-US" smtClean="0"/>
          </a:p>
          <a:p>
            <a:pPr>
              <a:spcBef>
                <a:spcPct val="0"/>
              </a:spcBef>
              <a:buFont typeface="Calibri" pitchFamily="34" charset="0"/>
              <a:buAutoNum type="arabicPeriod"/>
            </a:pPr>
            <a:r>
              <a:rPr lang="en-US" smtClean="0"/>
              <a:t>Overall the net effect is that the information is there but it is extremely time consuming and difficult and in some cases almost impossible to quickly extract answers to management queries</a:t>
            </a:r>
          </a:p>
          <a:p>
            <a:pPr>
              <a:spcBef>
                <a:spcPct val="0"/>
              </a:spcBef>
            </a:pPr>
            <a:endParaRPr lang="en-US" smtClean="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345616-D744-4C1C-8A0A-1110DC9AC6C1}" type="slidenum">
              <a:rPr lang="en-US"/>
              <a:pPr fontAlgn="base">
                <a:spcBef>
                  <a:spcPct val="0"/>
                </a:spcBef>
                <a:spcAft>
                  <a:spcPct val="0"/>
                </a:spcAft>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9F52B3-B070-4457-8C47-B5631F26191C}" type="slidenum">
              <a:rPr lang="en-US"/>
              <a:pPr fontAlgn="base">
                <a:spcBef>
                  <a:spcPct val="0"/>
                </a:spcBef>
                <a:spcAft>
                  <a:spcPct val="0"/>
                </a:spcAft>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ZA" smtClean="0">
              <a:sym typeface="Wingdings" pitchFamily="2" charset="2"/>
            </a:endParaRPr>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71A77E-7AD8-4BF8-B48A-438A4A1FA3CF}" type="slidenum">
              <a:rPr lang="en-US"/>
              <a:pPr fontAlgn="base">
                <a:spcBef>
                  <a:spcPct val="0"/>
                </a:spcBef>
                <a:spcAft>
                  <a:spcPct val="0"/>
                </a:spcAft>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ZA" smtClean="0">
                <a:sym typeface="Wingdings" pitchFamily="2" charset="2"/>
              </a:rPr>
              <a:t>Been doing for 20 years, done dozens</a:t>
            </a:r>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2508DB-B2A7-42BD-B659-2DF2C372A817}" type="slidenum">
              <a:rPr lang="en-US"/>
              <a:pPr fontAlgn="base">
                <a:spcBef>
                  <a:spcPct val="0"/>
                </a:spcBef>
                <a:spcAft>
                  <a:spcPct val="0"/>
                </a:spcAft>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C5ED17-03FB-4DB8-A22A-17A7A5E85B9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Unstructured –e.g. tape adjacent to Excavator, lack of robust disciplined code management</a:t>
            </a:r>
          </a:p>
          <a:p>
            <a:endParaRPr lang="en-US" dirty="0" smtClean="0"/>
          </a:p>
          <a:p>
            <a:r>
              <a:rPr lang="en-US" dirty="0" smtClean="0"/>
              <a:t>Different blocks of codes for different divisions – same item occurs in more than one place</a:t>
            </a:r>
          </a:p>
          <a:p>
            <a:endParaRPr lang="en-US" dirty="0" smtClean="0"/>
          </a:p>
          <a:p>
            <a:r>
              <a:rPr lang="en-US" dirty="0" smtClean="0"/>
              <a:t>Different categories of item should be located in distinct code components from a business analysis and management perspective – services should not be adjacent to excavators and tables</a:t>
            </a:r>
          </a:p>
          <a:p>
            <a:endParaRPr lang="en-US" dirty="0"/>
          </a:p>
        </p:txBody>
      </p:sp>
      <p:sp>
        <p:nvSpPr>
          <p:cNvPr id="4" name="Slide Number Placeholder 3"/>
          <p:cNvSpPr>
            <a:spLocks noGrp="1"/>
          </p:cNvSpPr>
          <p:nvPr>
            <p:ph type="sldNum" sz="quarter" idx="10"/>
          </p:nvPr>
        </p:nvSpPr>
        <p:spPr/>
        <p:txBody>
          <a:bodyPr/>
          <a:lstStyle/>
          <a:p>
            <a:fld id="{D09E723F-A3F7-4419-8406-2733E70E8E71}"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Apparently equivalent descriptions with different coding</a:t>
            </a:r>
          </a:p>
          <a:p>
            <a:endParaRPr lang="en-US" dirty="0" smtClean="0"/>
          </a:p>
          <a:p>
            <a:r>
              <a:rPr lang="en-US" dirty="0" smtClean="0"/>
              <a:t>Warehouse codes embedded in item codes resulting in one stock item occurring multiple times – the software can do the required analysis without this</a:t>
            </a:r>
          </a:p>
          <a:p>
            <a:endParaRPr lang="en-US" dirty="0" smtClean="0"/>
          </a:p>
          <a:p>
            <a:r>
              <a:rPr lang="en-US" dirty="0" smtClean="0"/>
              <a:t>There are instances with as many as twenty occurrences of the same physical item with different codes </a:t>
            </a:r>
            <a:r>
              <a:rPr lang="en-US" dirty="0" smtClean="0">
                <a:solidFill>
                  <a:srgbClr val="FF0000"/>
                </a:solidFill>
              </a:rPr>
              <a:t>– Avryl to find example</a:t>
            </a:r>
          </a:p>
          <a:p>
            <a:endParaRPr lang="en-ZA" dirty="0" smtClean="0">
              <a:solidFill>
                <a:srgbClr val="FF0000"/>
              </a:solidFill>
            </a:endParaRPr>
          </a:p>
          <a:p>
            <a:r>
              <a:rPr lang="en-ZA" dirty="0" smtClean="0">
                <a:solidFill>
                  <a:srgbClr val="FF0000"/>
                </a:solidFill>
              </a:rPr>
              <a:t>FAILURE OF THE PLANT MAINTENANCE SYSTEM IS PROBABLY ATTRIBUTABLE TO THIS TYPE OF DATA ISSUE</a:t>
            </a:r>
            <a:endParaRPr lang="en-US" dirty="0" smtClean="0"/>
          </a:p>
          <a:p>
            <a:endParaRPr lang="en-US" dirty="0"/>
          </a:p>
        </p:txBody>
      </p:sp>
      <p:sp>
        <p:nvSpPr>
          <p:cNvPr id="4" name="Slide Number Placeholder 3"/>
          <p:cNvSpPr>
            <a:spLocks noGrp="1"/>
          </p:cNvSpPr>
          <p:nvPr>
            <p:ph type="sldNum" sz="quarter" idx="10"/>
          </p:nvPr>
        </p:nvSpPr>
        <p:spPr/>
        <p:txBody>
          <a:bodyPr/>
          <a:lstStyle/>
          <a:p>
            <a:fld id="{D09E723F-A3F7-4419-8406-2733E70E8E71}"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These anomalies make it time consuming and cumbersome</a:t>
            </a:r>
            <a:r>
              <a:rPr lang="en-ZA" baseline="0" dirty="0" smtClean="0"/>
              <a:t> to produce reports and make the production of sophisticated reports almost impossible</a:t>
            </a:r>
          </a:p>
          <a:p>
            <a:endParaRPr lang="en-ZA" baseline="0" dirty="0" smtClean="0"/>
          </a:p>
          <a:p>
            <a:r>
              <a:rPr lang="en-ZA" baseline="0" dirty="0" smtClean="0"/>
              <a:t>Have contributed materially to difficulty of developing effective solutions with Board MIT</a:t>
            </a:r>
            <a:endParaRPr lang="en-US" dirty="0"/>
          </a:p>
        </p:txBody>
      </p:sp>
      <p:sp>
        <p:nvSpPr>
          <p:cNvPr id="4" name="Slide Number Placeholder 3"/>
          <p:cNvSpPr>
            <a:spLocks noGrp="1"/>
          </p:cNvSpPr>
          <p:nvPr>
            <p:ph type="sldNum" sz="quarter" idx="10"/>
          </p:nvPr>
        </p:nvSpPr>
        <p:spPr/>
        <p:txBody>
          <a:bodyPr/>
          <a:lstStyle/>
          <a:p>
            <a:fld id="{D09E723F-A3F7-4419-8406-2733E70E8E71}"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mj-lt"/>
              <a:buAutoNum type="arabicPeriod"/>
            </a:pPr>
            <a:r>
              <a:rPr lang="en-US" dirty="0" smtClean="0"/>
              <a:t>There are a very large number of other issues</a:t>
            </a:r>
          </a:p>
          <a:p>
            <a:pPr>
              <a:buFont typeface="+mj-lt"/>
              <a:buAutoNum type="arabicPeriod"/>
            </a:pPr>
            <a:endParaRPr lang="en-US" dirty="0" smtClean="0"/>
          </a:p>
          <a:p>
            <a:pPr>
              <a:buFont typeface="+mj-lt"/>
              <a:buAutoNum type="arabicPeriod"/>
            </a:pPr>
            <a:r>
              <a:rPr lang="en-US" dirty="0" smtClean="0"/>
              <a:t>The lack of structure and logic make posting inaccurate, make it difficult to train new users and make inquiry and reporting cumbersome, clumsy and time consuming</a:t>
            </a:r>
          </a:p>
          <a:p>
            <a:pPr>
              <a:buFont typeface="+mj-lt"/>
              <a:buAutoNum type="arabicPeriod"/>
            </a:pPr>
            <a:endParaRPr lang="en-US" dirty="0" smtClean="0"/>
          </a:p>
          <a:p>
            <a:pPr>
              <a:buFont typeface="+mj-lt"/>
              <a:buAutoNum type="arabicPeriod"/>
            </a:pPr>
            <a:r>
              <a:rPr lang="en-US" dirty="0" smtClean="0"/>
              <a:t>The numerous duplications of physical items in the item codes result in almost complete inability to manage and report on these items</a:t>
            </a:r>
          </a:p>
          <a:p>
            <a:pPr>
              <a:buFont typeface="+mj-lt"/>
              <a:buAutoNum type="arabicPeriod"/>
            </a:pPr>
            <a:endParaRPr lang="en-US" dirty="0" smtClean="0"/>
          </a:p>
          <a:p>
            <a:pPr>
              <a:buFont typeface="+mj-lt"/>
              <a:buAutoNum type="arabicPeriod"/>
            </a:pPr>
            <a:r>
              <a:rPr lang="en-US" dirty="0" smtClean="0"/>
              <a:t>Overall the net effect is that the information is there but it is extremely time consuming and difficult and in some cases almost impossible to quickly extract answers to management queries</a:t>
            </a:r>
          </a:p>
          <a:p>
            <a:endParaRPr lang="en-US" dirty="0"/>
          </a:p>
        </p:txBody>
      </p:sp>
      <p:sp>
        <p:nvSpPr>
          <p:cNvPr id="4" name="Slide Number Placeholder 3"/>
          <p:cNvSpPr>
            <a:spLocks noGrp="1"/>
          </p:cNvSpPr>
          <p:nvPr>
            <p:ph type="sldNum" sz="quarter" idx="10"/>
          </p:nvPr>
        </p:nvSpPr>
        <p:spPr/>
        <p:txBody>
          <a:bodyPr/>
          <a:lstStyle/>
          <a:p>
            <a:fld id="{D09E723F-A3F7-4419-8406-2733E70E8E71}"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mj-lt"/>
              <a:buAutoNum type="arabicPeriod" startAt="5"/>
            </a:pPr>
            <a:r>
              <a:rPr lang="en-US" dirty="0" smtClean="0"/>
              <a:t>All of these issues relate to the data content</a:t>
            </a:r>
          </a:p>
          <a:p>
            <a:pPr>
              <a:buFont typeface="+mj-lt"/>
              <a:buAutoNum type="arabicPeriod" startAt="5"/>
            </a:pPr>
            <a:endParaRPr lang="en-US" dirty="0" smtClean="0"/>
          </a:p>
          <a:p>
            <a:pPr>
              <a:buFont typeface="+mj-lt"/>
              <a:buAutoNum type="arabicPeriod" startAt="5"/>
            </a:pPr>
            <a:r>
              <a:rPr lang="en-US" dirty="0" smtClean="0"/>
              <a:t>NONE of these issues in any way reflects on Movex</a:t>
            </a:r>
          </a:p>
          <a:p>
            <a:pPr>
              <a:buFont typeface="+mj-lt"/>
              <a:buAutoNum type="arabicPeriod" startAt="5"/>
            </a:pPr>
            <a:endParaRPr lang="en-US" dirty="0" smtClean="0"/>
          </a:p>
          <a:p>
            <a:pPr>
              <a:buFont typeface="+mj-lt"/>
              <a:buAutoNum type="arabicPeriod" startAt="5"/>
            </a:pPr>
            <a:r>
              <a:rPr lang="en-US" dirty="0" smtClean="0"/>
              <a:t>If we loaded this same data into any other software we would have the same experience</a:t>
            </a:r>
          </a:p>
          <a:p>
            <a:pPr>
              <a:buFont typeface="+mj-lt"/>
              <a:buAutoNum type="arabicPeriod" startAt="5"/>
            </a:pPr>
            <a:endParaRPr lang="en-US" dirty="0" smtClean="0"/>
          </a:p>
          <a:p>
            <a:pPr>
              <a:buFont typeface="+mj-lt"/>
              <a:buAutoNum type="arabicPeriod" startAt="5"/>
            </a:pPr>
            <a:r>
              <a:rPr lang="en-US" dirty="0" smtClean="0"/>
              <a:t>These issues occur to varying degrees in other master files -- all coding will be overhauled in accordance with the approach described for the item master</a:t>
            </a:r>
          </a:p>
          <a:p>
            <a:endParaRPr lang="en-US" dirty="0"/>
          </a:p>
        </p:txBody>
      </p:sp>
      <p:sp>
        <p:nvSpPr>
          <p:cNvPr id="4" name="Slide Number Placeholder 3"/>
          <p:cNvSpPr>
            <a:spLocks noGrp="1"/>
          </p:cNvSpPr>
          <p:nvPr>
            <p:ph type="sldNum" sz="quarter" idx="10"/>
          </p:nvPr>
        </p:nvSpPr>
        <p:spPr/>
        <p:txBody>
          <a:bodyPr/>
          <a:lstStyle/>
          <a:p>
            <a:fld id="{D09E723F-A3F7-4419-8406-2733E70E8E71}"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F9648C8-25B1-4F29-965C-06492C1EE51A}" type="slidenum">
              <a:rPr lang="en-US" sz="1300" smtClean="0"/>
              <a:pPr eaLnBrk="1" hangingPunct="1"/>
              <a:t>3</a:t>
            </a:fld>
            <a:endParaRPr lang="en-US" sz="130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ZA" smtClean="0">
                <a:sym typeface="Wingdings" pitchFamily="2" charset="2"/>
              </a:rPr>
              <a:t>Been doing for 20 years, done dozens</a:t>
            </a:r>
          </a:p>
        </p:txBody>
      </p:sp>
      <p:sp>
        <p:nvSpPr>
          <p:cNvPr id="1218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70B42B-38DE-4974-A4D2-0A9FDAA0A6EB}" type="slidenum">
              <a:rPr lang="en-US"/>
              <a:pPr fontAlgn="base">
                <a:spcBef>
                  <a:spcPct val="0"/>
                </a:spcBef>
                <a:spcAft>
                  <a:spcPct val="0"/>
                </a:spcAft>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 </a:t>
            </a:r>
            <a:endParaRPr lang="en-US" dirty="0"/>
          </a:p>
        </p:txBody>
      </p:sp>
      <p:sp>
        <p:nvSpPr>
          <p:cNvPr id="4" name="Slide Number Placeholder 3"/>
          <p:cNvSpPr>
            <a:spLocks noGrp="1"/>
          </p:cNvSpPr>
          <p:nvPr>
            <p:ph type="sldNum" sz="quarter" idx="10"/>
          </p:nvPr>
        </p:nvSpPr>
        <p:spPr/>
        <p:txBody>
          <a:bodyPr/>
          <a:lstStyle/>
          <a:p>
            <a:fld id="{75C5ED17-03FB-4DB8-A22A-17A7A5E85B92}" type="slidenum">
              <a:rPr lang="en-US" smtClean="0"/>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6810">
              <a:defRPr/>
            </a:pPr>
            <a:endParaRPr lang="en-US" dirty="0"/>
          </a:p>
        </p:txBody>
      </p:sp>
      <p:sp>
        <p:nvSpPr>
          <p:cNvPr id="4" name="Slide Number Placeholder 3"/>
          <p:cNvSpPr>
            <a:spLocks noGrp="1"/>
          </p:cNvSpPr>
          <p:nvPr>
            <p:ph type="sldNum" sz="quarter" idx="10"/>
          </p:nvPr>
        </p:nvSpPr>
        <p:spPr/>
        <p:txBody>
          <a:bodyPr/>
          <a:lstStyle/>
          <a:p>
            <a:fld id="{75C5ED17-03FB-4DB8-A22A-17A7A5E85B9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KEEP SHORT AND SIMPLE</a:t>
            </a:r>
          </a:p>
          <a:p>
            <a:endParaRPr lang="en-ZA" dirty="0" smtClean="0"/>
          </a:p>
          <a:p>
            <a:r>
              <a:rPr lang="en-ZA" dirty="0" smtClean="0"/>
              <a:t>MY FATHER</a:t>
            </a:r>
          </a:p>
          <a:p>
            <a:endParaRPr lang="en-ZA" dirty="0" smtClean="0"/>
          </a:p>
          <a:p>
            <a:r>
              <a:rPr lang="en-ZA" dirty="0" smtClean="0"/>
              <a:t>How did </a:t>
            </a:r>
            <a:r>
              <a:rPr lang="en-ZA" dirty="0" err="1" smtClean="0"/>
              <a:t>i</a:t>
            </a:r>
            <a:r>
              <a:rPr lang="en-ZA" dirty="0" smtClean="0"/>
              <a:t> get involved with computers? – my father</a:t>
            </a:r>
            <a:r>
              <a:rPr lang="en-ZA" baseline="0" dirty="0" smtClean="0"/>
              <a:t> was a visionary </a:t>
            </a:r>
            <a:r>
              <a:rPr lang="en-ZA" dirty="0" smtClean="0"/>
              <a:t>-- In</a:t>
            </a:r>
            <a:r>
              <a:rPr lang="en-ZA" baseline="0" dirty="0" smtClean="0"/>
              <a:t> 1981, having gathered over 7,000 pages of research data for my PhD the University mainframe did not have space to store even one page of data.  My father purchased me one of the first desktop PC’s in the days of the Apple and Apricot and 123, etc – at a cost of R12,000 two and a half times my research grants! – I very quickly discovered that there was a HUGE gap between what the salesman told me the computer could do and getting it to do it – so, in that respect, NOTHING HAS CHANGED </a:t>
            </a:r>
            <a:r>
              <a:rPr lang="en-ZA" baseline="0" dirty="0" smtClean="0">
                <a:sym typeface="Wingdings" pitchFamily="2" charset="2"/>
              </a:rPr>
              <a:t> -- I then put myself through a self taught computer science programme and learned to program, learned to type and finally wrote an award winning PhD thesis –</a:t>
            </a:r>
            <a:r>
              <a:rPr lang="en-US" baseline="0" dirty="0" smtClean="0">
                <a:sym typeface="Wingdings" pitchFamily="2" charset="2"/>
              </a:rPr>
              <a:t> at the same time I computerized my father’s investment consulting business and </a:t>
            </a:r>
            <a:r>
              <a:rPr lang="en-US" b="1" baseline="0" dirty="0" smtClean="0">
                <a:sym typeface="Wingdings" pitchFamily="2" charset="2"/>
              </a:rPr>
              <a:t>we were able to double turnover in twelve months and create an enduring revenue stream that lasted for over ten years because we were able to do things that much larger businesses were not able to do </a:t>
            </a:r>
            <a:r>
              <a:rPr lang="en-US" baseline="0" dirty="0" smtClean="0">
                <a:sym typeface="Wingdings" pitchFamily="2" charset="2"/>
              </a:rPr>
              <a:t>– it was then that I began to understand that the strategic application of information technology COULD deliver great value and one of my greatest frustrations is the extent to which few businesses achieve this potential – the rest of this presentation is about lessons I have learned that I hope will help YOU to make a difference in your business with IT</a:t>
            </a:r>
            <a:endParaRPr lang="en-ZA" baseline="0" dirty="0" smtClean="0">
              <a:sym typeface="Wingdings" pitchFamily="2" charset="2"/>
            </a:endParaRPr>
          </a:p>
        </p:txBody>
      </p:sp>
      <p:sp>
        <p:nvSpPr>
          <p:cNvPr id="4" name="Slide Number Placeholder 3"/>
          <p:cNvSpPr>
            <a:spLocks noGrp="1"/>
          </p:cNvSpPr>
          <p:nvPr>
            <p:ph type="sldNum" sz="quarter" idx="10"/>
          </p:nvPr>
        </p:nvSpPr>
        <p:spPr/>
        <p:txBody>
          <a:bodyPr/>
          <a:lstStyle/>
          <a:p>
            <a:fld id="{75C5ED17-03FB-4DB8-A22A-17A7A5E85B9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WHAT CAUSES IT FAILURE?</a:t>
            </a:r>
          </a:p>
          <a:p>
            <a:endParaRPr lang="en-ZA" dirty="0" smtClean="0"/>
          </a:p>
          <a:p>
            <a:r>
              <a:rPr lang="en-ZA" dirty="0" smtClean="0"/>
              <a:t>Since 1993, analysed in 2003, course,</a:t>
            </a:r>
            <a:r>
              <a:rPr lang="en-ZA" baseline="0" dirty="0" smtClean="0"/>
              <a:t> book</a:t>
            </a:r>
            <a:endParaRPr lang="en-ZA" dirty="0" smtClean="0"/>
          </a:p>
          <a:p>
            <a:endParaRPr lang="en-ZA" dirty="0" smtClean="0"/>
          </a:p>
          <a:p>
            <a:r>
              <a:rPr lang="en-ZA" dirty="0" smtClean="0"/>
              <a:t>Sustainable versus</a:t>
            </a:r>
            <a:r>
              <a:rPr lang="en-ZA" baseline="0" dirty="0" smtClean="0"/>
              <a:t> experimentation</a:t>
            </a:r>
          </a:p>
          <a:p>
            <a:endParaRPr lang="en-ZA" baseline="0" dirty="0" smtClean="0"/>
          </a:p>
          <a:p>
            <a:r>
              <a:rPr lang="en-ZA" baseline="0" dirty="0" smtClean="0"/>
              <a:t>People</a:t>
            </a:r>
            <a:endParaRPr lang="en-ZA" dirty="0" smtClean="0"/>
          </a:p>
          <a:p>
            <a:endParaRPr lang="en-ZA" dirty="0" smtClean="0"/>
          </a:p>
          <a:p>
            <a:r>
              <a:rPr lang="en-ZA" dirty="0" smtClean="0"/>
              <a:t>The factors causing IT failure – in 1993 I</a:t>
            </a:r>
            <a:r>
              <a:rPr lang="en-ZA" baseline="0" dirty="0" smtClean="0"/>
              <a:t> became aware of the high failure rate of IT projects and started to talk about it – as a consequence </a:t>
            </a:r>
            <a:r>
              <a:rPr lang="en-ZA" baseline="0" dirty="0" err="1" smtClean="0"/>
              <a:t>i</a:t>
            </a:r>
            <a:r>
              <a:rPr lang="en-ZA" baseline="0" dirty="0" smtClean="0"/>
              <a:t> was asked to investigate many failed or failing projects and to help to turn them around – over the years </a:t>
            </a:r>
            <a:r>
              <a:rPr lang="en-ZA" baseline="0" dirty="0" err="1" smtClean="0"/>
              <a:t>i</a:t>
            </a:r>
            <a:r>
              <a:rPr lang="en-ZA" baseline="0" dirty="0" smtClean="0"/>
              <a:t> built up a large catalogue of the factors causing failure – in 2003 </a:t>
            </a:r>
            <a:r>
              <a:rPr lang="en-ZA" baseline="0" dirty="0" err="1" smtClean="0"/>
              <a:t>i</a:t>
            </a:r>
            <a:r>
              <a:rPr lang="en-ZA" baseline="0" dirty="0" smtClean="0"/>
              <a:t> undertook a critical issues analysis of the factors causing failure and arrived at a list of seven critical factors causing failure together with the critical factors for success which then became the subject of a course and subsequently a book – HOLD UP THE BOOK – since then </a:t>
            </a:r>
            <a:r>
              <a:rPr lang="en-ZA" baseline="0" dirty="0" err="1" smtClean="0"/>
              <a:t>i</a:t>
            </a:r>
            <a:r>
              <a:rPr lang="en-ZA" baseline="0" dirty="0" smtClean="0"/>
              <a:t> have advised many clients and led a number of significant projects and consistently validated the basic analysis</a:t>
            </a:r>
          </a:p>
          <a:p>
            <a:r>
              <a:rPr lang="en-ZA" baseline="0" dirty="0" smtClean="0"/>
              <a:t>The biggest single factor causing failure is Mythology at 30% followed by lack of executive custody and inappropriate governance at 25%</a:t>
            </a:r>
            <a:endParaRPr lang="en-US" dirty="0"/>
          </a:p>
        </p:txBody>
      </p:sp>
      <p:sp>
        <p:nvSpPr>
          <p:cNvPr id="4" name="Slide Number Placeholder 3"/>
          <p:cNvSpPr>
            <a:spLocks noGrp="1"/>
          </p:cNvSpPr>
          <p:nvPr>
            <p:ph type="sldNum" sz="quarter" idx="10"/>
          </p:nvPr>
        </p:nvSpPr>
        <p:spPr/>
        <p:txBody>
          <a:bodyPr/>
          <a:lstStyle/>
          <a:p>
            <a:fld id="{75C5ED17-03FB-4DB8-A22A-17A7A5E85B9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C2FA74-E1F3-4A17-B762-3F723854DC55}"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D605FD-21D6-41C2-8546-4920DD19EA07}"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ZA" smtClean="0">
                <a:sym typeface="Wingdings" pitchFamily="2" charset="2"/>
              </a:rPr>
              <a:t>DHL, Prochem, </a:t>
            </a:r>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CBA73A-4EF6-454D-8CBA-862BA8AC452C}"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22E1FD-0495-4CEC-9417-0AF5BB47E6DA}" type="datetimeFigureOut">
              <a:rPr lang="en-US" smtClean="0"/>
              <a:pPr/>
              <a:t>6/14/2013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2E1FD-0495-4CEC-9417-0AF5BB47E6DA}" type="datetimeFigureOut">
              <a:rPr lang="en-US" smtClean="0"/>
              <a:pPr/>
              <a:t>6/14/2013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2E1FD-0495-4CEC-9417-0AF5BB47E6DA}" type="datetimeFigureOut">
              <a:rPr lang="en-US" smtClean="0"/>
              <a:pPr/>
              <a:t>6/14/2013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2E1FD-0495-4CEC-9417-0AF5BB47E6DA}" type="datetimeFigureOut">
              <a:rPr lang="en-US" smtClean="0"/>
              <a:pPr/>
              <a:t>6/14/2013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22E1FD-0495-4CEC-9417-0AF5BB47E6DA}" type="datetimeFigureOut">
              <a:rPr lang="en-US" smtClean="0"/>
              <a:pPr/>
              <a:t>6/14/2013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22E1FD-0495-4CEC-9417-0AF5BB47E6DA}" type="datetimeFigureOut">
              <a:rPr lang="en-US" smtClean="0"/>
              <a:pPr/>
              <a:t>6/14/2013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22E1FD-0495-4CEC-9417-0AF5BB47E6DA}" type="datetimeFigureOut">
              <a:rPr lang="en-US" smtClean="0"/>
              <a:pPr/>
              <a:t>6/14/2013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22E1FD-0495-4CEC-9417-0AF5BB47E6DA}" type="datetimeFigureOut">
              <a:rPr lang="en-US" smtClean="0"/>
              <a:pPr/>
              <a:t>6/14/2013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2E1FD-0495-4CEC-9417-0AF5BB47E6DA}" type="datetimeFigureOut">
              <a:rPr lang="en-US" smtClean="0"/>
              <a:pPr/>
              <a:t>6/14/2013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22E1FD-0495-4CEC-9417-0AF5BB47E6DA}" type="datetimeFigureOut">
              <a:rPr lang="en-US" smtClean="0"/>
              <a:pPr/>
              <a:t>6/14/2013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22E1FD-0495-4CEC-9417-0AF5BB47E6DA}" type="datetimeFigureOut">
              <a:rPr lang="en-US" smtClean="0"/>
              <a:pPr/>
              <a:t>6/14/2013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000" b="7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2E1FD-0495-4CEC-9417-0AF5BB47E6DA}" type="datetimeFigureOut">
              <a:rPr lang="en-US" smtClean="0"/>
              <a:pPr/>
              <a:t>6/14/2013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C9D035-6A94-4569-9779-E840D39ECC0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18.jpe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5.emf"/><Relationship Id="rId4" Type="http://schemas.openxmlformats.org/officeDocument/2006/relationships/package" Target="../embeddings/Microsoft_Excel_Worksheet2.xlsx"/></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6.emf"/><Relationship Id="rId4" Type="http://schemas.openxmlformats.org/officeDocument/2006/relationships/package" Target="../embeddings/Microsoft_Excel_Worksheet3.xlsx"/></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1643050"/>
            <a:ext cx="8072494" cy="785817"/>
          </a:xfrm>
        </p:spPr>
        <p:txBody>
          <a:bodyPr>
            <a:noAutofit/>
          </a:bodyPr>
          <a:lstStyle/>
          <a:p>
            <a:pPr algn="l"/>
            <a:r>
              <a:rPr lang="en-ZA" sz="2000" b="1" i="1" dirty="0" smtClean="0">
                <a:solidFill>
                  <a:srgbClr val="002060"/>
                </a:solidFill>
                <a:latin typeface="+mn-lt"/>
              </a:rPr>
              <a:t>Why your </a:t>
            </a:r>
            <a:r>
              <a:rPr lang="en-ZA" sz="2000" b="1" i="1" dirty="0" err="1" smtClean="0">
                <a:solidFill>
                  <a:srgbClr val="002060"/>
                </a:solidFill>
                <a:latin typeface="+mn-lt"/>
              </a:rPr>
              <a:t>ERP</a:t>
            </a:r>
            <a:r>
              <a:rPr lang="en-ZA" sz="2000" b="1" i="1" dirty="0" smtClean="0">
                <a:solidFill>
                  <a:srgbClr val="002060"/>
                </a:solidFill>
                <a:latin typeface="+mn-lt"/>
              </a:rPr>
              <a:t> is NOT delivering and how to fix IT</a:t>
            </a:r>
            <a:endParaRPr lang="en-US" sz="2000" b="1" i="1" dirty="0">
              <a:solidFill>
                <a:srgbClr val="002060"/>
              </a:solidFill>
              <a:latin typeface="+mn-lt"/>
            </a:endParaRPr>
          </a:p>
        </p:txBody>
      </p:sp>
      <p:pic>
        <p:nvPicPr>
          <p:cNvPr id="7" name="Picture 6" descr="iStock_000004319108Medium.jpg"/>
          <p:cNvPicPr>
            <a:picLocks noChangeAspect="1"/>
          </p:cNvPicPr>
          <p:nvPr/>
        </p:nvPicPr>
        <p:blipFill>
          <a:blip r:embed="rId3" cstate="print"/>
          <a:stretch>
            <a:fillRect/>
          </a:stretch>
        </p:blipFill>
        <p:spPr>
          <a:xfrm>
            <a:off x="4572000" y="3857628"/>
            <a:ext cx="4572000" cy="3016584"/>
          </a:xfrm>
          <a:prstGeom prst="rect">
            <a:avLst/>
          </a:prstGeom>
        </p:spPr>
      </p:pic>
      <p:sp>
        <p:nvSpPr>
          <p:cNvPr id="9" name="TextBox 8"/>
          <p:cNvSpPr txBox="1"/>
          <p:nvPr/>
        </p:nvSpPr>
        <p:spPr>
          <a:xfrm>
            <a:off x="428596" y="4071942"/>
            <a:ext cx="3857652" cy="1200329"/>
          </a:xfrm>
          <a:prstGeom prst="rect">
            <a:avLst/>
          </a:prstGeom>
          <a:noFill/>
        </p:spPr>
        <p:txBody>
          <a:bodyPr wrap="square" rtlCol="0">
            <a:spAutoFit/>
          </a:bodyPr>
          <a:lstStyle/>
          <a:p>
            <a:r>
              <a:rPr lang="en-US" b="1" i="1" dirty="0" smtClean="0">
                <a:solidFill>
                  <a:schemeClr val="tx2"/>
                </a:solidFill>
                <a:latin typeface="+mj-lt"/>
              </a:rPr>
              <a:t>The Real Issues in World Class </a:t>
            </a:r>
            <a:r>
              <a:rPr lang="en-US" b="1" i="1" dirty="0" err="1" smtClean="0">
                <a:solidFill>
                  <a:schemeClr val="tx2"/>
                </a:solidFill>
                <a:latin typeface="+mj-lt"/>
              </a:rPr>
              <a:t>ERP</a:t>
            </a:r>
            <a:r>
              <a:rPr lang="en-US" b="1" i="1" dirty="0" smtClean="0">
                <a:solidFill>
                  <a:schemeClr val="tx2"/>
                </a:solidFill>
                <a:latin typeface="+mj-lt"/>
              </a:rPr>
              <a:t> and the Critical Factors for </a:t>
            </a:r>
            <a:r>
              <a:rPr lang="en-US" b="1" i="1" dirty="0" err="1" smtClean="0">
                <a:solidFill>
                  <a:schemeClr val="tx2"/>
                </a:solidFill>
                <a:latin typeface="+mj-lt"/>
              </a:rPr>
              <a:t>ERP</a:t>
            </a:r>
            <a:r>
              <a:rPr lang="en-US" b="1" i="1" dirty="0" smtClean="0">
                <a:solidFill>
                  <a:schemeClr val="tx2"/>
                </a:solidFill>
                <a:latin typeface="+mj-lt"/>
              </a:rPr>
              <a:t> Investment Success</a:t>
            </a:r>
            <a:endParaRPr lang="en-US" b="1" dirty="0">
              <a:solidFill>
                <a:schemeClr val="tx2"/>
              </a:solidFill>
              <a:latin typeface="+mj-lt"/>
            </a:endParaRPr>
          </a:p>
        </p:txBody>
      </p:sp>
      <p:sp>
        <p:nvSpPr>
          <p:cNvPr id="10" name="TextBox 9"/>
          <p:cNvSpPr txBox="1"/>
          <p:nvPr/>
        </p:nvSpPr>
        <p:spPr>
          <a:xfrm>
            <a:off x="500034" y="5572140"/>
            <a:ext cx="3786214" cy="1046440"/>
          </a:xfrm>
          <a:prstGeom prst="rect">
            <a:avLst/>
          </a:prstGeom>
          <a:noFill/>
        </p:spPr>
        <p:txBody>
          <a:bodyPr wrap="square" rtlCol="0">
            <a:spAutoFit/>
          </a:bodyPr>
          <a:lstStyle/>
          <a:p>
            <a:r>
              <a:rPr lang="en-ZA" b="1" dirty="0" smtClean="0">
                <a:solidFill>
                  <a:schemeClr val="tx2"/>
                </a:solidFill>
                <a:latin typeface="Verdana" pitchFamily="34" charset="0"/>
              </a:rPr>
              <a:t>Dr James Robertson PrEng</a:t>
            </a:r>
          </a:p>
          <a:p>
            <a:endParaRPr lang="en-ZA" sz="1600" b="1" dirty="0" smtClean="0">
              <a:solidFill>
                <a:schemeClr val="tx2"/>
              </a:solidFill>
              <a:latin typeface="Verdana" pitchFamily="34" charset="0"/>
            </a:endParaRPr>
          </a:p>
          <a:p>
            <a:r>
              <a:rPr lang="en-ZA" sz="1400" b="1" dirty="0" smtClean="0">
                <a:solidFill>
                  <a:schemeClr val="tx2"/>
                </a:solidFill>
              </a:rPr>
              <a:t>Copyright 2004 </a:t>
            </a:r>
            <a:r>
              <a:rPr lang="en-ZA" sz="1400" b="1" smtClean="0">
                <a:solidFill>
                  <a:schemeClr val="tx2"/>
                </a:solidFill>
              </a:rPr>
              <a:t>through </a:t>
            </a:r>
            <a:r>
              <a:rPr lang="en-ZA" sz="1400" b="1" smtClean="0">
                <a:solidFill>
                  <a:schemeClr val="tx2"/>
                </a:solidFill>
              </a:rPr>
              <a:t>2013</a:t>
            </a:r>
            <a:endParaRPr lang="en-ZA" sz="1400" b="1" dirty="0">
              <a:solidFill>
                <a:schemeClr val="tx2"/>
              </a:solidFill>
              <a:latin typeface="Verdana" pitchFamily="34" charset="0"/>
            </a:endParaRPr>
          </a:p>
          <a:p>
            <a:r>
              <a:rPr lang="en-ZA" sz="1400" b="1" dirty="0" smtClean="0">
                <a:solidFill>
                  <a:schemeClr val="tx2"/>
                </a:solidFill>
                <a:latin typeface="Verdana" pitchFamily="34" charset="0"/>
              </a:rPr>
              <a:t>James@JamesARobertson.com</a:t>
            </a:r>
            <a:endParaRPr lang="en-US" sz="1400" b="1" dirty="0">
              <a:solidFill>
                <a:schemeClr val="tx2"/>
              </a:solidFill>
              <a:latin typeface="Verdana" pitchFamily="34" charset="0"/>
            </a:endParaRPr>
          </a:p>
        </p:txBody>
      </p:sp>
      <p:sp>
        <p:nvSpPr>
          <p:cNvPr id="8" name="Title 1"/>
          <p:cNvSpPr txBox="1">
            <a:spLocks/>
          </p:cNvSpPr>
          <p:nvPr/>
        </p:nvSpPr>
        <p:spPr>
          <a:xfrm>
            <a:off x="571472" y="285728"/>
            <a:ext cx="7000924" cy="78581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sz="2400" b="1" i="0" u="none" strike="noStrike" kern="1200" cap="none" spc="0" normalizeH="0" baseline="0" noProof="0" dirty="0" smtClean="0">
                <a:ln>
                  <a:noFill/>
                </a:ln>
                <a:solidFill>
                  <a:srgbClr val="002060"/>
                </a:solidFill>
                <a:effectLst/>
                <a:uLnTx/>
                <a:uFillTx/>
                <a:latin typeface="+mj-lt"/>
                <a:ea typeface="+mj-ea"/>
                <a:cs typeface="+mj-cs"/>
              </a:rPr>
              <a:t>James A Robertson</a:t>
            </a:r>
            <a:r>
              <a:rPr kumimoji="0" lang="en-ZA" sz="2400" b="1" i="0" u="none" strike="noStrike" kern="1200" cap="none" spc="0" normalizeH="0" noProof="0" dirty="0" smtClean="0">
                <a:ln>
                  <a:noFill/>
                </a:ln>
                <a:solidFill>
                  <a:srgbClr val="002060"/>
                </a:solidFill>
                <a:effectLst/>
                <a:uLnTx/>
                <a:uFillTx/>
                <a:latin typeface="+mj-lt"/>
                <a:ea typeface="+mj-ea"/>
                <a:cs typeface="+mj-cs"/>
              </a:rPr>
              <a:t> and Associates</a:t>
            </a:r>
          </a:p>
          <a:p>
            <a:pPr marL="0" marR="0" lvl="0" indent="0" algn="l" defTabSz="914400" rtl="0" eaLnBrk="1" fontAlgn="auto" latinLnBrk="0" hangingPunct="1">
              <a:lnSpc>
                <a:spcPct val="100000"/>
              </a:lnSpc>
              <a:spcBef>
                <a:spcPct val="0"/>
              </a:spcBef>
              <a:spcAft>
                <a:spcPts val="0"/>
              </a:spcAft>
              <a:buClrTx/>
              <a:buSzTx/>
              <a:buFontTx/>
              <a:buNone/>
              <a:tabLst/>
              <a:defRPr/>
            </a:pPr>
            <a:r>
              <a:rPr lang="en-ZA" sz="2400" b="1" baseline="0" dirty="0" smtClean="0">
                <a:solidFill>
                  <a:srgbClr val="002060"/>
                </a:solidFill>
                <a:latin typeface="+mj-lt"/>
                <a:ea typeface="+mj-ea"/>
                <a:cs typeface="+mj-cs"/>
              </a:rPr>
              <a:t>Effective Strategic Business Solutions</a:t>
            </a:r>
            <a:endParaRPr kumimoji="0" lang="en-US" sz="2400" b="1" i="0" u="none" strike="noStrike" kern="1200" cap="none" spc="0" normalizeH="0" baseline="0" noProof="0" dirty="0">
              <a:ln>
                <a:noFill/>
              </a:ln>
              <a:solidFill>
                <a:srgbClr val="002060"/>
              </a:solidFill>
              <a:effectLst/>
              <a:uLnTx/>
              <a:uFillTx/>
              <a:latin typeface="+mj-lt"/>
              <a:ea typeface="+mj-ea"/>
              <a:cs typeface="+mj-cs"/>
            </a:endParaRPr>
          </a:p>
        </p:txBody>
      </p:sp>
      <p:sp>
        <p:nvSpPr>
          <p:cNvPr id="11" name="TextBox 10"/>
          <p:cNvSpPr txBox="1"/>
          <p:nvPr/>
        </p:nvSpPr>
        <p:spPr>
          <a:xfrm>
            <a:off x="4571968" y="2928934"/>
            <a:ext cx="4572032" cy="1200329"/>
          </a:xfrm>
          <a:prstGeom prst="rect">
            <a:avLst/>
          </a:prstGeom>
          <a:noFill/>
        </p:spPr>
        <p:txBody>
          <a:bodyPr wrap="square" rtlCol="0">
            <a:spAutoFit/>
          </a:bodyPr>
          <a:lstStyle/>
          <a:p>
            <a:pPr algn="ctr"/>
            <a:r>
              <a:rPr lang="en-ZA" sz="2400" b="1" dirty="0" smtClean="0">
                <a:solidFill>
                  <a:srgbClr val="002060"/>
                </a:solidFill>
                <a:latin typeface="Verdana" pitchFamily="34" charset="0"/>
              </a:rPr>
              <a:t>3. Why do </a:t>
            </a:r>
            <a:r>
              <a:rPr lang="en-ZA" sz="2400" b="1" dirty="0" err="1" smtClean="0">
                <a:solidFill>
                  <a:srgbClr val="002060"/>
                </a:solidFill>
                <a:latin typeface="Verdana" pitchFamily="34" charset="0"/>
              </a:rPr>
              <a:t>ERP</a:t>
            </a:r>
            <a:r>
              <a:rPr lang="en-ZA" sz="2400" b="1" dirty="0" smtClean="0">
                <a:solidFill>
                  <a:srgbClr val="002060"/>
                </a:solidFill>
                <a:latin typeface="Verdana" pitchFamily="34" charset="0"/>
              </a:rPr>
              <a:t> implementations fail to deliver?</a:t>
            </a:r>
            <a:endParaRPr lang="en-US" sz="2400" b="1" dirty="0">
              <a:solidFill>
                <a:srgbClr val="002060"/>
              </a:solidFill>
              <a:latin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txBox="1">
            <a:spLocks/>
          </p:cNvSpPr>
          <p:nvPr/>
        </p:nvSpPr>
        <p:spPr bwMode="auto">
          <a:xfrm>
            <a:off x="357188" y="214313"/>
            <a:ext cx="7000875" cy="785812"/>
          </a:xfrm>
          <a:prstGeom prst="rect">
            <a:avLst/>
          </a:prstGeom>
          <a:noFill/>
          <a:ln w="9525">
            <a:noFill/>
            <a:miter lim="800000"/>
            <a:headEnd/>
            <a:tailEnd/>
          </a:ln>
        </p:spPr>
        <p:txBody>
          <a:bodyPr anchor="ctr"/>
          <a:lstStyle/>
          <a:p>
            <a:r>
              <a:rPr lang="en-ZA" sz="2400" b="1" dirty="0">
                <a:solidFill>
                  <a:schemeClr val="tx2"/>
                </a:solidFill>
                <a:latin typeface="Verdana" pitchFamily="34" charset="0"/>
              </a:rPr>
              <a:t>Analysis of findings at </a:t>
            </a:r>
            <a:r>
              <a:rPr lang="en-ZA" sz="2400" b="1" dirty="0" smtClean="0">
                <a:solidFill>
                  <a:schemeClr val="tx2"/>
                </a:solidFill>
                <a:latin typeface="Verdana" pitchFamily="34" charset="0"/>
              </a:rPr>
              <a:t>...</a:t>
            </a:r>
            <a:endParaRPr lang="en-ZA" sz="2400" b="1" dirty="0">
              <a:solidFill>
                <a:schemeClr val="tx2"/>
              </a:solidFill>
              <a:latin typeface="Verdana" pitchFamily="34" charset="0"/>
            </a:endParaRPr>
          </a:p>
          <a:p>
            <a:r>
              <a:rPr lang="en-ZA" sz="2400" b="1" dirty="0">
                <a:solidFill>
                  <a:schemeClr val="tx2"/>
                </a:solidFill>
                <a:latin typeface="Verdana" pitchFamily="34" charset="0"/>
              </a:rPr>
              <a:t>Conclusions</a:t>
            </a:r>
          </a:p>
        </p:txBody>
      </p:sp>
      <p:sp>
        <p:nvSpPr>
          <p:cNvPr id="3" name="TextBox 2"/>
          <p:cNvSpPr txBox="1">
            <a:spLocks noChangeArrowheads="1"/>
          </p:cNvSpPr>
          <p:nvPr/>
        </p:nvSpPr>
        <p:spPr bwMode="auto">
          <a:xfrm>
            <a:off x="642938" y="1785938"/>
            <a:ext cx="7786687" cy="2586037"/>
          </a:xfrm>
          <a:prstGeom prst="rect">
            <a:avLst/>
          </a:prstGeom>
          <a:noFill/>
          <a:ln w="9525">
            <a:noFill/>
            <a:miter lim="800000"/>
            <a:headEnd/>
            <a:tailEnd/>
          </a:ln>
        </p:spPr>
        <p:txBody>
          <a:bodyPr>
            <a:spAutoFit/>
          </a:bodyPr>
          <a:lstStyle/>
          <a:p>
            <a:pPr marL="342900" indent="-342900">
              <a:buFont typeface="Verdana" pitchFamily="34" charset="0"/>
              <a:buAutoNum type="arabicPeriod"/>
            </a:pPr>
            <a:r>
              <a:rPr lang="en-US" dirty="0">
                <a:solidFill>
                  <a:srgbClr val="002060"/>
                </a:solidFill>
                <a:latin typeface="Verdana" pitchFamily="34" charset="0"/>
              </a:rPr>
              <a:t>Nothing wrong with </a:t>
            </a:r>
            <a:r>
              <a:rPr lang="en-US" dirty="0" smtClean="0">
                <a:solidFill>
                  <a:srgbClr val="002060"/>
                </a:solidFill>
                <a:latin typeface="Verdana" pitchFamily="34" charset="0"/>
              </a:rPr>
              <a:t>… -- </a:t>
            </a:r>
            <a:r>
              <a:rPr lang="en-US" dirty="0">
                <a:solidFill>
                  <a:srgbClr val="002060"/>
                </a:solidFill>
                <a:latin typeface="Verdana" pitchFamily="34" charset="0"/>
              </a:rPr>
              <a:t>work on a 20 year design life</a:t>
            </a:r>
          </a:p>
          <a:p>
            <a:pPr marL="342900" indent="-342900">
              <a:buFont typeface="Verdana" pitchFamily="34" charset="0"/>
              <a:buAutoNum type="arabicPeriod"/>
            </a:pPr>
            <a:endParaRPr lang="en-GB" dirty="0">
              <a:solidFill>
                <a:srgbClr val="002060"/>
              </a:solidFill>
              <a:latin typeface="Verdana" pitchFamily="34" charset="0"/>
            </a:endParaRPr>
          </a:p>
          <a:p>
            <a:pPr marL="342900" indent="-342900">
              <a:buFont typeface="Verdana" pitchFamily="34" charset="0"/>
              <a:buAutoNum type="arabicPeriod"/>
            </a:pPr>
            <a:r>
              <a:rPr lang="en-US" b="1" dirty="0">
                <a:solidFill>
                  <a:srgbClr val="FF0000"/>
                </a:solidFill>
                <a:latin typeface="Verdana" pitchFamily="34" charset="0"/>
              </a:rPr>
              <a:t>Severe risk of fatal business damage</a:t>
            </a:r>
          </a:p>
          <a:p>
            <a:pPr marL="342900" indent="-342900">
              <a:buFont typeface="Verdana" pitchFamily="34" charset="0"/>
              <a:buAutoNum type="arabicPeriod"/>
            </a:pPr>
            <a:endParaRPr lang="en-GB" dirty="0">
              <a:solidFill>
                <a:srgbClr val="002060"/>
              </a:solidFill>
              <a:latin typeface="Verdana" pitchFamily="34" charset="0"/>
            </a:endParaRPr>
          </a:p>
          <a:p>
            <a:pPr marL="342900" indent="-342900">
              <a:buFont typeface="Verdana" pitchFamily="34" charset="0"/>
              <a:buAutoNum type="arabicPeriod"/>
            </a:pPr>
            <a:r>
              <a:rPr lang="en-US" b="1" dirty="0">
                <a:solidFill>
                  <a:srgbClr val="002060"/>
                </a:solidFill>
                <a:latin typeface="Verdana" pitchFamily="34" charset="0"/>
              </a:rPr>
              <a:t>Huge opportunity for strategic high value implementation</a:t>
            </a:r>
          </a:p>
          <a:p>
            <a:pPr marL="342900" indent="-342900">
              <a:buFont typeface="Verdana" pitchFamily="34" charset="0"/>
              <a:buAutoNum type="arabicPeriod"/>
            </a:pPr>
            <a:endParaRPr lang="en-ZA" b="1" dirty="0">
              <a:solidFill>
                <a:srgbClr val="002060"/>
              </a:solidFill>
              <a:latin typeface="Verdana" pitchFamily="34" charset="0"/>
            </a:endParaRPr>
          </a:p>
          <a:p>
            <a:pPr marL="342900" indent="-342900">
              <a:buFont typeface="Verdana" pitchFamily="34" charset="0"/>
              <a:buAutoNum type="arabicPeriod"/>
            </a:pPr>
            <a:endParaRPr lang="en-GB" dirty="0">
              <a:solidFill>
                <a:srgbClr val="002060"/>
              </a:solidFill>
              <a:latin typeface="Verdana" pitchFamily="34" charset="0"/>
            </a:endParaRPr>
          </a:p>
          <a:p>
            <a:pPr marL="342900" indent="-342900">
              <a:buFont typeface="Verdana" pitchFamily="34" charset="0"/>
              <a:buAutoNum type="arabicPeriod"/>
            </a:pPr>
            <a:endParaRPr lang="en-US" dirty="0">
              <a:solidFill>
                <a:srgbClr val="002060"/>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0"/>
                                        <p:tgtEl>
                                          <p:spTgt spid="3">
                                            <p:txEl>
                                              <p:pRg st="2" end="2"/>
                                            </p:txEl>
                                          </p:spTgt>
                                        </p:tgtEl>
                                      </p:cBhvr>
                                    </p:animEffect>
                                  </p:childTnLst>
                                </p:cTn>
                              </p:par>
                            </p:childTnLst>
                          </p:cTn>
                        </p:par>
                        <p:par>
                          <p:cTn id="12" fill="hold">
                            <p:stCondLst>
                              <p:cond delay="7000"/>
                            </p:stCondLst>
                            <p:childTnLst>
                              <p:par>
                                <p:cTn id="13" presetID="10"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txBox="1">
            <a:spLocks/>
          </p:cNvSpPr>
          <p:nvPr/>
        </p:nvSpPr>
        <p:spPr bwMode="auto">
          <a:xfrm>
            <a:off x="357188" y="214313"/>
            <a:ext cx="6429375" cy="785812"/>
          </a:xfrm>
          <a:prstGeom prst="rect">
            <a:avLst/>
          </a:prstGeom>
          <a:noFill/>
          <a:ln w="9525">
            <a:noFill/>
            <a:miter lim="800000"/>
            <a:headEnd/>
            <a:tailEnd/>
          </a:ln>
        </p:spPr>
        <p:txBody>
          <a:bodyPr anchor="ctr"/>
          <a:lstStyle/>
          <a:p>
            <a:r>
              <a:rPr lang="en-ZA" sz="2400" b="1" dirty="0">
                <a:solidFill>
                  <a:schemeClr val="tx2"/>
                </a:solidFill>
                <a:latin typeface="Verdana" pitchFamily="34" charset="0"/>
              </a:rPr>
              <a:t>Analysis of findings at </a:t>
            </a:r>
            <a:r>
              <a:rPr lang="en-ZA" sz="2400" b="1" dirty="0" smtClean="0">
                <a:solidFill>
                  <a:schemeClr val="tx2"/>
                </a:solidFill>
                <a:latin typeface="Verdana" pitchFamily="34" charset="0"/>
              </a:rPr>
              <a:t>...</a:t>
            </a:r>
            <a:endParaRPr lang="en-ZA" sz="2400" b="1" dirty="0">
              <a:solidFill>
                <a:schemeClr val="tx2"/>
              </a:solidFill>
              <a:latin typeface="Verdana" pitchFamily="34" charset="0"/>
            </a:endParaRPr>
          </a:p>
          <a:p>
            <a:r>
              <a:rPr lang="en-ZA" sz="2400" b="1" dirty="0">
                <a:solidFill>
                  <a:schemeClr val="tx2"/>
                </a:solidFill>
                <a:latin typeface="Verdana" pitchFamily="34" charset="0"/>
              </a:rPr>
              <a:t>Risk and opportunity</a:t>
            </a:r>
            <a:endParaRPr lang="en-US" sz="2400" b="1" dirty="0">
              <a:solidFill>
                <a:schemeClr val="tx2"/>
              </a:solidFill>
              <a:latin typeface="Verdana" pitchFamily="34" charset="0"/>
            </a:endParaRPr>
          </a:p>
        </p:txBody>
      </p:sp>
      <p:cxnSp>
        <p:nvCxnSpPr>
          <p:cNvPr id="5" name="Straight Connector 4"/>
          <p:cNvCxnSpPr/>
          <p:nvPr/>
        </p:nvCxnSpPr>
        <p:spPr>
          <a:xfrm>
            <a:off x="571500" y="5857875"/>
            <a:ext cx="77866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465388" y="3749675"/>
            <a:ext cx="4071938" cy="1587"/>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785813" y="1571625"/>
            <a:ext cx="3214687" cy="4894263"/>
          </a:xfrm>
          <a:prstGeom prst="rect">
            <a:avLst/>
          </a:prstGeom>
          <a:noFill/>
          <a:ln w="9525">
            <a:noFill/>
            <a:miter lim="800000"/>
            <a:headEnd/>
            <a:tailEnd/>
          </a:ln>
        </p:spPr>
        <p:txBody>
          <a:bodyPr>
            <a:spAutoFit/>
          </a:bodyPr>
          <a:lstStyle/>
          <a:p>
            <a:r>
              <a:rPr lang="en-ZA" sz="2400" b="1">
                <a:solidFill>
                  <a:srgbClr val="002060"/>
                </a:solidFill>
                <a:latin typeface="Verdana" pitchFamily="34" charset="0"/>
              </a:rPr>
              <a:t>Risk</a:t>
            </a:r>
          </a:p>
          <a:p>
            <a:endParaRPr lang="en-ZA">
              <a:solidFill>
                <a:srgbClr val="002060"/>
              </a:solidFill>
              <a:latin typeface="Verdana" pitchFamily="34" charset="0"/>
            </a:endParaRPr>
          </a:p>
          <a:p>
            <a:r>
              <a:rPr lang="en-ZA">
                <a:solidFill>
                  <a:srgbClr val="002060"/>
                </a:solidFill>
                <a:latin typeface="Verdana" pitchFamily="34" charset="0"/>
              </a:rPr>
              <a:t>Very weak configuration and data engineering</a:t>
            </a:r>
          </a:p>
          <a:p>
            <a:endParaRPr lang="en-ZA">
              <a:solidFill>
                <a:srgbClr val="002060"/>
              </a:solidFill>
              <a:latin typeface="Verdana" pitchFamily="34" charset="0"/>
            </a:endParaRPr>
          </a:p>
          <a:p>
            <a:r>
              <a:rPr lang="en-ZA">
                <a:solidFill>
                  <a:srgbClr val="002060"/>
                </a:solidFill>
                <a:latin typeface="Verdana" pitchFamily="34" charset="0"/>
              </a:rPr>
              <a:t>Very weak integration</a:t>
            </a:r>
          </a:p>
          <a:p>
            <a:endParaRPr lang="en-ZA">
              <a:solidFill>
                <a:srgbClr val="002060"/>
              </a:solidFill>
              <a:latin typeface="Verdana" pitchFamily="34" charset="0"/>
            </a:endParaRPr>
          </a:p>
          <a:p>
            <a:r>
              <a:rPr lang="en-ZA">
                <a:solidFill>
                  <a:srgbClr val="002060"/>
                </a:solidFill>
                <a:latin typeface="Verdana" pitchFamily="34" charset="0"/>
              </a:rPr>
              <a:t>Cannot get required information</a:t>
            </a:r>
          </a:p>
          <a:p>
            <a:endParaRPr lang="en-ZA">
              <a:solidFill>
                <a:srgbClr val="002060"/>
              </a:solidFill>
              <a:latin typeface="Verdana" pitchFamily="34" charset="0"/>
            </a:endParaRPr>
          </a:p>
          <a:p>
            <a:r>
              <a:rPr lang="en-ZA">
                <a:solidFill>
                  <a:srgbClr val="002060"/>
                </a:solidFill>
                <a:latin typeface="Verdana" pitchFamily="34" charset="0"/>
              </a:rPr>
              <a:t>Inefficient system and business operation</a:t>
            </a:r>
          </a:p>
          <a:p>
            <a:endParaRPr lang="en-ZA">
              <a:solidFill>
                <a:srgbClr val="002060"/>
              </a:solidFill>
              <a:latin typeface="Verdana" pitchFamily="34" charset="0"/>
            </a:endParaRPr>
          </a:p>
          <a:p>
            <a:r>
              <a:rPr lang="en-ZA">
                <a:solidFill>
                  <a:srgbClr val="002060"/>
                </a:solidFill>
                <a:latin typeface="Verdana" pitchFamily="34" charset="0"/>
              </a:rPr>
              <a:t>e.g. Not able to manage the decline</a:t>
            </a:r>
          </a:p>
          <a:p>
            <a:endParaRPr lang="en-ZA">
              <a:solidFill>
                <a:srgbClr val="002060"/>
              </a:solidFill>
              <a:latin typeface="Verdana" pitchFamily="34" charset="0"/>
            </a:endParaRPr>
          </a:p>
          <a:p>
            <a:endParaRPr lang="en-ZA">
              <a:solidFill>
                <a:srgbClr val="002060"/>
              </a:solidFill>
              <a:latin typeface="Verdana" pitchFamily="34" charset="0"/>
            </a:endParaRPr>
          </a:p>
        </p:txBody>
      </p:sp>
      <p:sp>
        <p:nvSpPr>
          <p:cNvPr id="9" name="TextBox 8"/>
          <p:cNvSpPr txBox="1">
            <a:spLocks noChangeArrowheads="1"/>
          </p:cNvSpPr>
          <p:nvPr/>
        </p:nvSpPr>
        <p:spPr bwMode="auto">
          <a:xfrm>
            <a:off x="4929188" y="1571625"/>
            <a:ext cx="3929062" cy="4062413"/>
          </a:xfrm>
          <a:prstGeom prst="rect">
            <a:avLst/>
          </a:prstGeom>
          <a:noFill/>
          <a:ln w="9525">
            <a:noFill/>
            <a:miter lim="800000"/>
            <a:headEnd/>
            <a:tailEnd/>
          </a:ln>
        </p:spPr>
        <p:txBody>
          <a:bodyPr>
            <a:spAutoFit/>
          </a:bodyPr>
          <a:lstStyle/>
          <a:p>
            <a:r>
              <a:rPr lang="en-ZA" sz="2400" b="1">
                <a:solidFill>
                  <a:srgbClr val="002060"/>
                </a:solidFill>
                <a:latin typeface="Verdana" pitchFamily="34" charset="0"/>
              </a:rPr>
              <a:t>Opportunity</a:t>
            </a:r>
          </a:p>
          <a:p>
            <a:endParaRPr lang="en-ZA">
              <a:solidFill>
                <a:srgbClr val="002060"/>
              </a:solidFill>
              <a:latin typeface="Verdana" pitchFamily="34" charset="0"/>
            </a:endParaRPr>
          </a:p>
          <a:p>
            <a:r>
              <a:rPr lang="en-ZA">
                <a:solidFill>
                  <a:srgbClr val="002060"/>
                </a:solidFill>
                <a:latin typeface="Verdana" pitchFamily="34" charset="0"/>
              </a:rPr>
              <a:t>Strategic top down design</a:t>
            </a:r>
          </a:p>
          <a:p>
            <a:endParaRPr lang="en-ZA">
              <a:solidFill>
                <a:srgbClr val="002060"/>
              </a:solidFill>
              <a:latin typeface="Verdana" pitchFamily="34" charset="0"/>
            </a:endParaRPr>
          </a:p>
          <a:p>
            <a:r>
              <a:rPr lang="en-ZA">
                <a:solidFill>
                  <a:srgbClr val="002060"/>
                </a:solidFill>
                <a:latin typeface="Verdana" pitchFamily="34" charset="0"/>
              </a:rPr>
              <a:t>The essence of the business and how we thrive</a:t>
            </a:r>
          </a:p>
          <a:p>
            <a:endParaRPr lang="en-ZA">
              <a:solidFill>
                <a:srgbClr val="002060"/>
              </a:solidFill>
              <a:latin typeface="Verdana" pitchFamily="34" charset="0"/>
            </a:endParaRPr>
          </a:p>
          <a:p>
            <a:r>
              <a:rPr lang="en-ZA">
                <a:solidFill>
                  <a:srgbClr val="002060"/>
                </a:solidFill>
                <a:latin typeface="Verdana" pitchFamily="34" charset="0"/>
              </a:rPr>
              <a:t>High quality data engineering and configuration</a:t>
            </a:r>
          </a:p>
          <a:p>
            <a:endParaRPr lang="en-ZA">
              <a:solidFill>
                <a:srgbClr val="002060"/>
              </a:solidFill>
              <a:latin typeface="Verdana" pitchFamily="34" charset="0"/>
            </a:endParaRPr>
          </a:p>
          <a:p>
            <a:r>
              <a:rPr lang="en-ZA">
                <a:solidFill>
                  <a:srgbClr val="002060"/>
                </a:solidFill>
                <a:latin typeface="Verdana" pitchFamily="34" charset="0"/>
              </a:rPr>
              <a:t>Accurately model the business</a:t>
            </a:r>
          </a:p>
          <a:p>
            <a:endParaRPr lang="en-ZA">
              <a:solidFill>
                <a:srgbClr val="002060"/>
              </a:solidFill>
              <a:latin typeface="Verdana" pitchFamily="34" charset="0"/>
            </a:endParaRPr>
          </a:p>
          <a:p>
            <a:r>
              <a:rPr lang="en-ZA">
                <a:solidFill>
                  <a:srgbClr val="002060"/>
                </a:solidFill>
                <a:latin typeface="Verdana" pitchFamily="34" charset="0"/>
              </a:rPr>
              <a:t>Creative features to support strategic objectives</a:t>
            </a:r>
          </a:p>
        </p:txBody>
      </p:sp>
      <p:sp>
        <p:nvSpPr>
          <p:cNvPr id="10" name="TextBox 9"/>
          <p:cNvSpPr txBox="1">
            <a:spLocks noChangeArrowheads="1"/>
          </p:cNvSpPr>
          <p:nvPr/>
        </p:nvSpPr>
        <p:spPr bwMode="auto">
          <a:xfrm>
            <a:off x="1500188" y="6000750"/>
            <a:ext cx="6000750" cy="400050"/>
          </a:xfrm>
          <a:prstGeom prst="rect">
            <a:avLst/>
          </a:prstGeom>
          <a:noFill/>
          <a:ln w="9525">
            <a:noFill/>
            <a:miter lim="800000"/>
            <a:headEnd/>
            <a:tailEnd/>
          </a:ln>
        </p:spPr>
        <p:txBody>
          <a:bodyPr>
            <a:spAutoFit/>
          </a:bodyPr>
          <a:lstStyle/>
          <a:p>
            <a:pPr algn="ctr"/>
            <a:r>
              <a:rPr lang="en-ZA" sz="2000" b="1">
                <a:latin typeface="Verdana" pitchFamily="34" charset="0"/>
              </a:rPr>
              <a:t>Fix the mess and raise the bar</a:t>
            </a:r>
            <a:endParaRPr lang="en-US" sz="2000" b="1">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000"/>
                                        <p:tgtEl>
                                          <p:spTgt spid="9">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2000"/>
                                        <p:tgtEl>
                                          <p:spTgt spid="8">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fade">
                                      <p:cBhvr>
                                        <p:cTn id="18" dur="2000"/>
                                        <p:tgtEl>
                                          <p:spTgt spid="8">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Effect transition="in" filter="fade">
                                      <p:cBhvr>
                                        <p:cTn id="21" dur="2000"/>
                                        <p:tgtEl>
                                          <p:spTgt spid="8">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8" end="8"/>
                                            </p:txEl>
                                          </p:spTgt>
                                        </p:tgtEl>
                                        <p:attrNameLst>
                                          <p:attrName>style.visibility</p:attrName>
                                        </p:attrNameLst>
                                      </p:cBhvr>
                                      <p:to>
                                        <p:strVal val="visible"/>
                                      </p:to>
                                    </p:set>
                                    <p:animEffect transition="in" filter="fade">
                                      <p:cBhvr>
                                        <p:cTn id="24" dur="2000"/>
                                        <p:tgtEl>
                                          <p:spTgt spid="8">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animEffect transition="in" filter="fade">
                                      <p:cBhvr>
                                        <p:cTn id="27" dur="2000"/>
                                        <p:tgtEl>
                                          <p:spTgt spid="8">
                                            <p:txEl>
                                              <p:pRg st="10" end="10"/>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fade">
                                      <p:cBhvr>
                                        <p:cTn id="31" dur="2000"/>
                                        <p:tgtEl>
                                          <p:spTgt spid="9">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9">
                                            <p:txEl>
                                              <p:pRg st="4" end="4"/>
                                            </p:txEl>
                                          </p:spTgt>
                                        </p:tgtEl>
                                        <p:attrNameLst>
                                          <p:attrName>style.visibility</p:attrName>
                                        </p:attrNameLst>
                                      </p:cBhvr>
                                      <p:to>
                                        <p:strVal val="visible"/>
                                      </p:to>
                                    </p:set>
                                    <p:animEffect transition="in" filter="fade">
                                      <p:cBhvr>
                                        <p:cTn id="34" dur="2000"/>
                                        <p:tgtEl>
                                          <p:spTgt spid="9">
                                            <p:txEl>
                                              <p:pRg st="4" end="4"/>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2000"/>
                                        <p:tgtEl>
                                          <p:spTgt spid="9">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9">
                                            <p:txEl>
                                              <p:pRg st="8" end="8"/>
                                            </p:txEl>
                                          </p:spTgt>
                                        </p:tgtEl>
                                        <p:attrNameLst>
                                          <p:attrName>style.visibility</p:attrName>
                                        </p:attrNameLst>
                                      </p:cBhvr>
                                      <p:to>
                                        <p:strVal val="visible"/>
                                      </p:to>
                                    </p:set>
                                    <p:animEffect transition="in" filter="fade">
                                      <p:cBhvr>
                                        <p:cTn id="40" dur="2000"/>
                                        <p:tgtEl>
                                          <p:spTgt spid="9">
                                            <p:txEl>
                                              <p:pRg st="8" end="8"/>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9">
                                            <p:txEl>
                                              <p:pRg st="10" end="10"/>
                                            </p:txEl>
                                          </p:spTgt>
                                        </p:tgtEl>
                                        <p:attrNameLst>
                                          <p:attrName>style.visibility</p:attrName>
                                        </p:attrNameLst>
                                      </p:cBhvr>
                                      <p:to>
                                        <p:strVal val="visible"/>
                                      </p:to>
                                    </p:set>
                                    <p:animEffect transition="in" filter="fade">
                                      <p:cBhvr>
                                        <p:cTn id="43" dur="2000"/>
                                        <p:tgtEl>
                                          <p:spTgt spid="9">
                                            <p:txEl>
                                              <p:pRg st="10" end="10"/>
                                            </p:txEl>
                                          </p:spTgt>
                                        </p:tgtEl>
                                      </p:cBhvr>
                                    </p:animEffect>
                                  </p:childTnLst>
                                </p:cTn>
                              </p:par>
                            </p:childTnLst>
                          </p:cTn>
                        </p:par>
                        <p:par>
                          <p:cTn id="44" fill="hold">
                            <p:stCondLst>
                              <p:cond delay="8000"/>
                            </p:stCondLst>
                            <p:childTnLst>
                              <p:par>
                                <p:cTn id="45" presetID="10"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txBox="1">
            <a:spLocks/>
          </p:cNvSpPr>
          <p:nvPr/>
        </p:nvSpPr>
        <p:spPr bwMode="auto">
          <a:xfrm>
            <a:off x="357188" y="214313"/>
            <a:ext cx="6429375" cy="785812"/>
          </a:xfrm>
          <a:prstGeom prst="rect">
            <a:avLst/>
          </a:prstGeom>
          <a:noFill/>
          <a:ln w="9525">
            <a:noFill/>
            <a:miter lim="800000"/>
            <a:headEnd/>
            <a:tailEnd/>
          </a:ln>
        </p:spPr>
        <p:txBody>
          <a:bodyPr anchor="ctr"/>
          <a:lstStyle/>
          <a:p>
            <a:r>
              <a:rPr lang="en-ZA" sz="2400" b="1" dirty="0" smtClean="0">
                <a:solidFill>
                  <a:schemeClr val="tx2"/>
                </a:solidFill>
                <a:latin typeface="Verdana" pitchFamily="34" charset="0"/>
              </a:rPr>
              <a:t>Precision versus jumbled data</a:t>
            </a:r>
            <a:endParaRPr lang="en-US" sz="2400" b="1" dirty="0">
              <a:solidFill>
                <a:schemeClr val="tx2"/>
              </a:solidFill>
              <a:latin typeface="Verdana" pitchFamily="34" charset="0"/>
            </a:endParaRPr>
          </a:p>
        </p:txBody>
      </p:sp>
      <p:pic>
        <p:nvPicPr>
          <p:cNvPr id="43010" name="Picture 2"/>
          <p:cNvPicPr>
            <a:picLocks noChangeAspect="1" noChangeArrowheads="1"/>
          </p:cNvPicPr>
          <p:nvPr/>
        </p:nvPicPr>
        <p:blipFill>
          <a:blip r:embed="rId3" cstate="print"/>
          <a:srcRect/>
          <a:stretch>
            <a:fillRect/>
          </a:stretch>
        </p:blipFill>
        <p:spPr bwMode="auto">
          <a:xfrm>
            <a:off x="1857356" y="3571876"/>
            <a:ext cx="4714907" cy="3143272"/>
          </a:xfrm>
          <a:prstGeom prst="rect">
            <a:avLst/>
          </a:prstGeom>
          <a:noFill/>
          <a:ln w="9525">
            <a:noFill/>
            <a:miter lim="800000"/>
            <a:headEnd/>
            <a:tailEnd/>
          </a:ln>
        </p:spPr>
      </p:pic>
      <p:pic>
        <p:nvPicPr>
          <p:cNvPr id="34817" name="Picture 1"/>
          <p:cNvPicPr>
            <a:picLocks noChangeAspect="1" noChangeArrowheads="1"/>
          </p:cNvPicPr>
          <p:nvPr/>
        </p:nvPicPr>
        <p:blipFill>
          <a:blip r:embed="rId4" cstate="print"/>
          <a:srcRect/>
          <a:stretch>
            <a:fillRect/>
          </a:stretch>
        </p:blipFill>
        <p:spPr bwMode="auto">
          <a:xfrm>
            <a:off x="142844" y="3236343"/>
            <a:ext cx="1885950" cy="3621657"/>
          </a:xfrm>
          <a:prstGeom prst="rect">
            <a:avLst/>
          </a:prstGeom>
          <a:noFill/>
          <a:ln w="9525">
            <a:noFill/>
            <a:miter lim="800000"/>
            <a:headEnd/>
            <a:tailEnd/>
          </a:ln>
        </p:spPr>
      </p:pic>
      <p:pic>
        <p:nvPicPr>
          <p:cNvPr id="34818" name="Picture 2"/>
          <p:cNvPicPr>
            <a:picLocks noChangeAspect="1" noChangeArrowheads="1"/>
          </p:cNvPicPr>
          <p:nvPr/>
        </p:nvPicPr>
        <p:blipFill>
          <a:blip r:embed="rId5" cstate="print"/>
          <a:srcRect/>
          <a:stretch>
            <a:fillRect/>
          </a:stretch>
        </p:blipFill>
        <p:spPr bwMode="auto">
          <a:xfrm flipH="1">
            <a:off x="6572264" y="3571876"/>
            <a:ext cx="2476496" cy="1541969"/>
          </a:xfrm>
          <a:prstGeom prst="rect">
            <a:avLst/>
          </a:prstGeom>
          <a:noFill/>
          <a:ln w="9525">
            <a:noFill/>
            <a:miter lim="800000"/>
            <a:headEnd/>
            <a:tailEnd/>
          </a:ln>
        </p:spPr>
      </p:pic>
      <p:pic>
        <p:nvPicPr>
          <p:cNvPr id="34819" name="Picture 3"/>
          <p:cNvPicPr>
            <a:picLocks noChangeAspect="1" noChangeArrowheads="1"/>
          </p:cNvPicPr>
          <p:nvPr/>
        </p:nvPicPr>
        <p:blipFill>
          <a:blip r:embed="rId6" cstate="print"/>
          <a:srcRect/>
          <a:stretch>
            <a:fillRect/>
          </a:stretch>
        </p:blipFill>
        <p:spPr bwMode="auto">
          <a:xfrm flipH="1">
            <a:off x="6572298" y="5113858"/>
            <a:ext cx="2500296" cy="1601290"/>
          </a:xfrm>
          <a:prstGeom prst="rect">
            <a:avLst/>
          </a:prstGeom>
          <a:noFill/>
          <a:ln w="9525">
            <a:noFill/>
            <a:miter lim="800000"/>
            <a:headEnd/>
            <a:tailEnd/>
          </a:ln>
        </p:spPr>
      </p:pic>
      <p:pic>
        <p:nvPicPr>
          <p:cNvPr id="34820" name="Picture 4"/>
          <p:cNvPicPr>
            <a:picLocks noChangeAspect="1" noChangeArrowheads="1"/>
          </p:cNvPicPr>
          <p:nvPr/>
        </p:nvPicPr>
        <p:blipFill>
          <a:blip r:embed="rId7" cstate="print"/>
          <a:srcRect/>
          <a:stretch>
            <a:fillRect/>
          </a:stretch>
        </p:blipFill>
        <p:spPr bwMode="auto">
          <a:xfrm>
            <a:off x="5500694" y="1500174"/>
            <a:ext cx="3071834" cy="2050304"/>
          </a:xfrm>
          <a:prstGeom prst="rect">
            <a:avLst/>
          </a:prstGeom>
          <a:noFill/>
          <a:ln w="9525">
            <a:noFill/>
            <a:miter lim="800000"/>
            <a:headEnd/>
            <a:tailEnd/>
          </a:ln>
        </p:spPr>
      </p:pic>
      <p:pic>
        <p:nvPicPr>
          <p:cNvPr id="34821" name="Picture 5"/>
          <p:cNvPicPr>
            <a:picLocks noChangeAspect="1" noChangeArrowheads="1"/>
          </p:cNvPicPr>
          <p:nvPr/>
        </p:nvPicPr>
        <p:blipFill>
          <a:blip r:embed="rId8" cstate="print"/>
          <a:srcRect/>
          <a:stretch>
            <a:fillRect/>
          </a:stretch>
        </p:blipFill>
        <p:spPr bwMode="auto">
          <a:xfrm>
            <a:off x="2071670" y="1500174"/>
            <a:ext cx="3467100" cy="3143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fade">
                                      <p:cBhvr>
                                        <p:cTn id="7" dur="2000"/>
                                        <p:tgtEl>
                                          <p:spTgt spid="3482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4820"/>
                                        </p:tgtEl>
                                        <p:attrNameLst>
                                          <p:attrName>style.visibility</p:attrName>
                                        </p:attrNameLst>
                                      </p:cBhvr>
                                      <p:to>
                                        <p:strVal val="visible"/>
                                      </p:to>
                                    </p:set>
                                    <p:animEffect transition="in" filter="fade">
                                      <p:cBhvr>
                                        <p:cTn id="11" dur="2000"/>
                                        <p:tgtEl>
                                          <p:spTgt spid="34820"/>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4818"/>
                                        </p:tgtEl>
                                        <p:attrNameLst>
                                          <p:attrName>style.visibility</p:attrName>
                                        </p:attrNameLst>
                                      </p:cBhvr>
                                      <p:to>
                                        <p:strVal val="visible"/>
                                      </p:to>
                                    </p:set>
                                    <p:animEffect transition="in" filter="fade">
                                      <p:cBhvr>
                                        <p:cTn id="15" dur="2000"/>
                                        <p:tgtEl>
                                          <p:spTgt spid="34818"/>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34819"/>
                                        </p:tgtEl>
                                        <p:attrNameLst>
                                          <p:attrName>style.visibility</p:attrName>
                                        </p:attrNameLst>
                                      </p:cBhvr>
                                      <p:to>
                                        <p:strVal val="visible"/>
                                      </p:to>
                                    </p:set>
                                    <p:animEffect transition="in" filter="fade">
                                      <p:cBhvr>
                                        <p:cTn id="19" dur="2000"/>
                                        <p:tgtEl>
                                          <p:spTgt spid="348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3010"/>
                                        </p:tgtEl>
                                        <p:attrNameLst>
                                          <p:attrName>style.visibility</p:attrName>
                                        </p:attrNameLst>
                                      </p:cBhvr>
                                      <p:to>
                                        <p:strVal val="visible"/>
                                      </p:to>
                                    </p:set>
                                    <p:animEffect transition="in" filter="fade">
                                      <p:cBhvr>
                                        <p:cTn id="24" dur="2000"/>
                                        <p:tgtEl>
                                          <p:spTgt spid="43010"/>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4817"/>
                                        </p:tgtEl>
                                        <p:attrNameLst>
                                          <p:attrName>style.visibility</p:attrName>
                                        </p:attrNameLst>
                                      </p:cBhvr>
                                      <p:to>
                                        <p:strVal val="visible"/>
                                      </p:to>
                                    </p:set>
                                    <p:animEffect transition="in" filter="fade">
                                      <p:cBhvr>
                                        <p:cTn id="28" dur="2000"/>
                                        <p:tgtEl>
                                          <p:spTgt spid="34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srcRect/>
          <a:stretch>
            <a:fillRect/>
          </a:stretch>
        </p:blipFill>
        <p:spPr bwMode="auto">
          <a:xfrm>
            <a:off x="214313" y="1643063"/>
            <a:ext cx="8582025" cy="5000625"/>
          </a:xfrm>
          <a:prstGeom prst="rect">
            <a:avLst/>
          </a:prstGeom>
          <a:noFill/>
          <a:ln w="9525">
            <a:noFill/>
            <a:miter lim="800000"/>
            <a:headEnd/>
            <a:tailEnd/>
          </a:ln>
        </p:spPr>
      </p:pic>
      <p:sp>
        <p:nvSpPr>
          <p:cNvPr id="45059" name="Title 1"/>
          <p:cNvSpPr txBox="1">
            <a:spLocks/>
          </p:cNvSpPr>
          <p:nvPr/>
        </p:nvSpPr>
        <p:spPr bwMode="auto">
          <a:xfrm>
            <a:off x="357188" y="214313"/>
            <a:ext cx="6429375" cy="785812"/>
          </a:xfrm>
          <a:prstGeom prst="rect">
            <a:avLst/>
          </a:prstGeom>
          <a:noFill/>
          <a:ln w="9525">
            <a:noFill/>
            <a:miter lim="800000"/>
            <a:headEnd/>
            <a:tailEnd/>
          </a:ln>
        </p:spPr>
        <p:txBody>
          <a:bodyPr anchor="ctr"/>
          <a:lstStyle/>
          <a:p>
            <a:r>
              <a:rPr lang="en-ZA" sz="2400" b="1" dirty="0" smtClean="0">
                <a:solidFill>
                  <a:schemeClr val="tx2"/>
                </a:solidFill>
                <a:latin typeface="Verdana" pitchFamily="34" charset="0"/>
              </a:rPr>
              <a:t>...’s </a:t>
            </a:r>
            <a:r>
              <a:rPr lang="en-ZA" sz="2400" b="1" dirty="0">
                <a:solidFill>
                  <a:schemeClr val="tx2"/>
                </a:solidFill>
                <a:latin typeface="Verdana" pitchFamily="34" charset="0"/>
              </a:rPr>
              <a:t>current data engineering and configuration – Chart of </a:t>
            </a:r>
            <a:r>
              <a:rPr lang="en-ZA" sz="2400" b="1" dirty="0" smtClean="0">
                <a:solidFill>
                  <a:schemeClr val="tx2"/>
                </a:solidFill>
                <a:latin typeface="Verdana" pitchFamily="34" charset="0"/>
              </a:rPr>
              <a:t>Accounts</a:t>
            </a:r>
          </a:p>
          <a:p>
            <a:r>
              <a:rPr lang="en-ZA" sz="2400" b="1" dirty="0" smtClean="0">
                <a:solidFill>
                  <a:schemeClr val="tx2"/>
                </a:solidFill>
                <a:latin typeface="Verdana" pitchFamily="34" charset="0"/>
              </a:rPr>
              <a:t>EXTREMELY WEAK</a:t>
            </a:r>
            <a:endParaRPr lang="en-US" sz="2400" b="1" dirty="0">
              <a:solidFill>
                <a:schemeClr val="tx2"/>
              </a:solidFill>
              <a:latin typeface="Verdana" pitchFamily="34" charset="0"/>
            </a:endParaRPr>
          </a:p>
        </p:txBody>
      </p:sp>
      <p:graphicFrame>
        <p:nvGraphicFramePr>
          <p:cNvPr id="17" name="Table 16"/>
          <p:cNvGraphicFramePr>
            <a:graphicFrameLocks noGrp="1"/>
          </p:cNvGraphicFramePr>
          <p:nvPr/>
        </p:nvGraphicFramePr>
        <p:xfrm>
          <a:off x="4429125" y="1474788"/>
          <a:ext cx="4714876" cy="5383530"/>
        </p:xfrm>
        <a:graphic>
          <a:graphicData uri="http://schemas.openxmlformats.org/drawingml/2006/table">
            <a:tbl>
              <a:tblPr/>
              <a:tblGrid>
                <a:gridCol w="737180"/>
                <a:gridCol w="3977696"/>
              </a:tblGrid>
              <a:tr h="282490">
                <a:tc>
                  <a:txBody>
                    <a:bodyPr/>
                    <a:lstStyle/>
                    <a:p>
                      <a:pPr algn="l" fontAlgn="b"/>
                      <a:r>
                        <a:rPr lang="en-US" sz="1800" b="1" i="0" u="none" strike="noStrike" dirty="0">
                          <a:solidFill>
                            <a:srgbClr val="000000"/>
                          </a:solidFill>
                          <a:latin typeface="Calibri"/>
                        </a:rPr>
                        <a:t>500528</a:t>
                      </a:r>
                    </a:p>
                  </a:txBody>
                  <a:tcPr marL="9525" marR="9525" marT="9525" marB="0">
                    <a:lnL>
                      <a:noFill/>
                    </a:lnL>
                    <a:lnR>
                      <a:noFill/>
                    </a:lnR>
                    <a:lnT>
                      <a:noFill/>
                    </a:lnT>
                    <a:lnB>
                      <a:noFill/>
                    </a:lnB>
                    <a:solidFill>
                      <a:schemeClr val="bg1"/>
                    </a:solidFill>
                  </a:tcPr>
                </a:tc>
                <a:tc>
                  <a:txBody>
                    <a:bodyPr/>
                    <a:lstStyle/>
                    <a:p>
                      <a:pPr algn="l" fontAlgn="b"/>
                      <a:r>
                        <a:rPr lang="en-US" sz="1800" b="1" i="0" u="none" strike="noStrike">
                          <a:solidFill>
                            <a:srgbClr val="000000"/>
                          </a:solidFill>
                          <a:latin typeface="Calibri"/>
                        </a:rPr>
                        <a:t>Waste Material Consumed</a:t>
                      </a:r>
                    </a:p>
                  </a:txBody>
                  <a:tcPr marL="9525" marR="9525" marT="9525" marB="0">
                    <a:lnL>
                      <a:noFill/>
                    </a:lnL>
                    <a:lnR>
                      <a:noFill/>
                    </a:lnR>
                    <a:lnT>
                      <a:noFill/>
                    </a:lnT>
                    <a:lnB>
                      <a:noFill/>
                    </a:lnB>
                    <a:solidFill>
                      <a:schemeClr val="bg1"/>
                    </a:solidFill>
                  </a:tcPr>
                </a:tc>
              </a:tr>
              <a:tr h="282490">
                <a:tc>
                  <a:txBody>
                    <a:bodyPr/>
                    <a:lstStyle/>
                    <a:p>
                      <a:pPr algn="l" fontAlgn="b"/>
                      <a:r>
                        <a:rPr lang="en-US" sz="1800" b="1" i="0" u="none" strike="noStrike" dirty="0">
                          <a:solidFill>
                            <a:srgbClr val="000000"/>
                          </a:solidFill>
                          <a:latin typeface="Calibri"/>
                        </a:rPr>
                        <a:t>500530</a:t>
                      </a:r>
                    </a:p>
                  </a:txBody>
                  <a:tcPr marL="9525" marR="9525" marT="9525" marB="0">
                    <a:lnL>
                      <a:noFill/>
                    </a:lnL>
                    <a:lnR>
                      <a:noFill/>
                    </a:lnR>
                    <a:lnT>
                      <a:noFill/>
                    </a:lnT>
                    <a:lnB>
                      <a:noFill/>
                    </a:lnB>
                    <a:solidFill>
                      <a:schemeClr val="bg1"/>
                    </a:solidFill>
                  </a:tcPr>
                </a:tc>
                <a:tc>
                  <a:txBody>
                    <a:bodyPr/>
                    <a:lstStyle/>
                    <a:p>
                      <a:pPr algn="l" fontAlgn="b"/>
                      <a:r>
                        <a:rPr lang="en-US" sz="1800" b="1" i="0" u="none" strike="noStrike" dirty="0">
                          <a:solidFill>
                            <a:srgbClr val="000000"/>
                          </a:solidFill>
                          <a:latin typeface="Calibri"/>
                        </a:rPr>
                        <a:t>Loss from valuation of external materials</a:t>
                      </a:r>
                    </a:p>
                  </a:txBody>
                  <a:tcPr marL="9525" marR="9525" marT="9525" marB="0">
                    <a:lnL>
                      <a:noFill/>
                    </a:lnL>
                    <a:lnR>
                      <a:noFill/>
                    </a:lnR>
                    <a:lnT>
                      <a:noFill/>
                    </a:lnT>
                    <a:lnB>
                      <a:noFill/>
                    </a:lnB>
                    <a:solidFill>
                      <a:schemeClr val="bg1"/>
                    </a:solidFill>
                  </a:tcPr>
                </a:tc>
              </a:tr>
              <a:tr h="282490">
                <a:tc>
                  <a:txBody>
                    <a:bodyPr/>
                    <a:lstStyle/>
                    <a:p>
                      <a:pPr algn="l" fontAlgn="b"/>
                      <a:r>
                        <a:rPr lang="en-US" sz="1800" b="1" i="0" u="none" strike="noStrike">
                          <a:solidFill>
                            <a:srgbClr val="000000"/>
                          </a:solidFill>
                          <a:latin typeface="Calibri"/>
                        </a:rPr>
                        <a:t>500540</a:t>
                      </a:r>
                    </a:p>
                  </a:txBody>
                  <a:tcPr marL="9525" marR="9525" marT="9525" marB="0">
                    <a:lnL>
                      <a:noFill/>
                    </a:lnL>
                    <a:lnR>
                      <a:noFill/>
                    </a:lnR>
                    <a:lnT>
                      <a:noFill/>
                    </a:lnT>
                    <a:lnB>
                      <a:noFill/>
                    </a:lnB>
                    <a:solidFill>
                      <a:schemeClr val="bg1"/>
                    </a:solidFill>
                  </a:tcPr>
                </a:tc>
                <a:tc>
                  <a:txBody>
                    <a:bodyPr/>
                    <a:lstStyle/>
                    <a:p>
                      <a:pPr algn="l" fontAlgn="b"/>
                      <a:r>
                        <a:rPr lang="en-US" sz="1800" b="1" i="0" u="none" strike="noStrike" dirty="0">
                          <a:solidFill>
                            <a:srgbClr val="000000"/>
                          </a:solidFill>
                          <a:latin typeface="Calibri"/>
                        </a:rPr>
                        <a:t>Loss from valuation of own materials</a:t>
                      </a:r>
                    </a:p>
                  </a:txBody>
                  <a:tcPr marL="9525" marR="9525" marT="9525" marB="0">
                    <a:lnL>
                      <a:noFill/>
                    </a:lnL>
                    <a:lnR>
                      <a:noFill/>
                    </a:lnR>
                    <a:lnT>
                      <a:noFill/>
                    </a:lnT>
                    <a:lnB>
                      <a:noFill/>
                    </a:lnB>
                    <a:solidFill>
                      <a:schemeClr val="bg1"/>
                    </a:solidFill>
                  </a:tcPr>
                </a:tc>
              </a:tr>
              <a:tr h="555500">
                <a:tc>
                  <a:txBody>
                    <a:bodyPr/>
                    <a:lstStyle/>
                    <a:p>
                      <a:pPr algn="l" fontAlgn="b"/>
                      <a:r>
                        <a:rPr lang="en-US" sz="1800" b="1" i="0" u="none" strike="noStrike">
                          <a:solidFill>
                            <a:srgbClr val="000000"/>
                          </a:solidFill>
                          <a:latin typeface="Calibri"/>
                        </a:rPr>
                        <a:t>500550</a:t>
                      </a:r>
                    </a:p>
                  </a:txBody>
                  <a:tcPr marL="9525" marR="9525" marT="9525" marB="0">
                    <a:lnL>
                      <a:noFill/>
                    </a:lnL>
                    <a:lnR>
                      <a:noFill/>
                    </a:lnR>
                    <a:lnT>
                      <a:noFill/>
                    </a:lnT>
                    <a:lnB>
                      <a:noFill/>
                    </a:lnB>
                    <a:solidFill>
                      <a:schemeClr val="bg1"/>
                    </a:solidFill>
                  </a:tcPr>
                </a:tc>
                <a:tc>
                  <a:txBody>
                    <a:bodyPr/>
                    <a:lstStyle/>
                    <a:p>
                      <a:pPr algn="l" fontAlgn="b"/>
                      <a:r>
                        <a:rPr lang="en-US" sz="1800" b="1" i="0" u="none" strike="noStrike" dirty="0">
                          <a:solidFill>
                            <a:srgbClr val="000000"/>
                          </a:solidFill>
                          <a:latin typeface="Calibri"/>
                        </a:rPr>
                        <a:t>Losses - inventory variance -consignment sale</a:t>
                      </a:r>
                    </a:p>
                  </a:txBody>
                  <a:tcPr marL="9525" marR="9525" marT="9525" marB="0">
                    <a:lnL>
                      <a:noFill/>
                    </a:lnL>
                    <a:lnR>
                      <a:noFill/>
                    </a:lnR>
                    <a:lnT>
                      <a:noFill/>
                    </a:lnT>
                    <a:lnB>
                      <a:noFill/>
                    </a:lnB>
                    <a:solidFill>
                      <a:schemeClr val="bg1"/>
                    </a:solidFill>
                  </a:tcPr>
                </a:tc>
              </a:tr>
              <a:tr h="282490">
                <a:tc>
                  <a:txBody>
                    <a:bodyPr/>
                    <a:lstStyle/>
                    <a:p>
                      <a:pPr algn="l" fontAlgn="b"/>
                      <a:r>
                        <a:rPr lang="en-US" sz="1800" b="1" i="0" u="none" strike="noStrike">
                          <a:solidFill>
                            <a:srgbClr val="000000"/>
                          </a:solidFill>
                          <a:latin typeface="Calibri"/>
                        </a:rPr>
                        <a:t>500560</a:t>
                      </a:r>
                    </a:p>
                  </a:txBody>
                  <a:tcPr marL="9525" marR="9525" marT="9525" marB="0">
                    <a:lnL>
                      <a:noFill/>
                    </a:lnL>
                    <a:lnR>
                      <a:noFill/>
                    </a:lnR>
                    <a:lnT>
                      <a:noFill/>
                    </a:lnT>
                    <a:lnB>
                      <a:noFill/>
                    </a:lnB>
                    <a:solidFill>
                      <a:schemeClr val="bg1"/>
                    </a:solidFill>
                  </a:tcPr>
                </a:tc>
                <a:tc>
                  <a:txBody>
                    <a:bodyPr/>
                    <a:lstStyle/>
                    <a:p>
                      <a:pPr algn="l" fontAlgn="b"/>
                      <a:r>
                        <a:rPr lang="en-US" sz="1800" b="1" i="0" u="none" strike="noStrike">
                          <a:solidFill>
                            <a:srgbClr val="000000"/>
                          </a:solidFill>
                          <a:latin typeface="Calibri"/>
                        </a:rPr>
                        <a:t>Safety Clothing</a:t>
                      </a:r>
                    </a:p>
                  </a:txBody>
                  <a:tcPr marL="9525" marR="9525" marT="9525" marB="0">
                    <a:lnL>
                      <a:noFill/>
                    </a:lnL>
                    <a:lnR>
                      <a:noFill/>
                    </a:lnR>
                    <a:lnT>
                      <a:noFill/>
                    </a:lnT>
                    <a:lnB>
                      <a:noFill/>
                    </a:lnB>
                    <a:solidFill>
                      <a:schemeClr val="bg1"/>
                    </a:solidFill>
                  </a:tcPr>
                </a:tc>
              </a:tr>
              <a:tr h="282490">
                <a:tc>
                  <a:txBody>
                    <a:bodyPr/>
                    <a:lstStyle/>
                    <a:p>
                      <a:pPr algn="l" fontAlgn="b"/>
                      <a:r>
                        <a:rPr lang="en-US" sz="1800" b="1" i="0" u="none" strike="noStrike">
                          <a:solidFill>
                            <a:srgbClr val="000000"/>
                          </a:solidFill>
                          <a:latin typeface="Calibri"/>
                        </a:rPr>
                        <a:t>500565</a:t>
                      </a:r>
                    </a:p>
                  </a:txBody>
                  <a:tcPr marL="9525" marR="9525" marT="9525" marB="0">
                    <a:lnL>
                      <a:noFill/>
                    </a:lnL>
                    <a:lnR>
                      <a:noFill/>
                    </a:lnR>
                    <a:lnT>
                      <a:noFill/>
                    </a:lnT>
                    <a:lnB>
                      <a:noFill/>
                    </a:lnB>
                    <a:solidFill>
                      <a:schemeClr val="bg1"/>
                    </a:solidFill>
                  </a:tcPr>
                </a:tc>
                <a:tc>
                  <a:txBody>
                    <a:bodyPr/>
                    <a:lstStyle/>
                    <a:p>
                      <a:pPr algn="l" fontAlgn="b"/>
                      <a:r>
                        <a:rPr lang="en-US" sz="1800" b="1" i="0" u="none" strike="noStrike">
                          <a:solidFill>
                            <a:srgbClr val="000000"/>
                          </a:solidFill>
                          <a:latin typeface="Calibri"/>
                        </a:rPr>
                        <a:t>Safety Equipment</a:t>
                      </a:r>
                    </a:p>
                  </a:txBody>
                  <a:tcPr marL="9525" marR="9525" marT="9525" marB="0">
                    <a:lnL>
                      <a:noFill/>
                    </a:lnL>
                    <a:lnR>
                      <a:noFill/>
                    </a:lnR>
                    <a:lnT>
                      <a:noFill/>
                    </a:lnT>
                    <a:lnB>
                      <a:noFill/>
                    </a:lnB>
                    <a:solidFill>
                      <a:schemeClr val="bg1"/>
                    </a:solidFill>
                  </a:tcPr>
                </a:tc>
              </a:tr>
              <a:tr h="282490">
                <a:tc>
                  <a:txBody>
                    <a:bodyPr/>
                    <a:lstStyle/>
                    <a:p>
                      <a:pPr algn="l" fontAlgn="b"/>
                      <a:r>
                        <a:rPr lang="en-US" sz="1800" b="1" i="0" u="none" strike="noStrike">
                          <a:solidFill>
                            <a:srgbClr val="000000"/>
                          </a:solidFill>
                          <a:latin typeface="Calibri"/>
                        </a:rPr>
                        <a:t>500570</a:t>
                      </a:r>
                    </a:p>
                  </a:txBody>
                  <a:tcPr marL="9525" marR="9525" marT="9525" marB="0">
                    <a:lnL>
                      <a:noFill/>
                    </a:lnL>
                    <a:lnR>
                      <a:noFill/>
                    </a:lnR>
                    <a:lnT>
                      <a:noFill/>
                    </a:lnT>
                    <a:lnB>
                      <a:noFill/>
                    </a:lnB>
                    <a:solidFill>
                      <a:schemeClr val="bg1"/>
                    </a:solidFill>
                  </a:tcPr>
                </a:tc>
                <a:tc>
                  <a:txBody>
                    <a:bodyPr/>
                    <a:lstStyle/>
                    <a:p>
                      <a:pPr algn="l" fontAlgn="b"/>
                      <a:r>
                        <a:rPr lang="en-US" sz="1800" b="1" i="0" u="none" strike="noStrike">
                          <a:solidFill>
                            <a:srgbClr val="000000"/>
                          </a:solidFill>
                          <a:latin typeface="Calibri"/>
                        </a:rPr>
                        <a:t>Sand &amp; Stone</a:t>
                      </a:r>
                    </a:p>
                  </a:txBody>
                  <a:tcPr marL="9525" marR="9525" marT="9525" marB="0">
                    <a:lnL>
                      <a:noFill/>
                    </a:lnL>
                    <a:lnR>
                      <a:noFill/>
                    </a:lnR>
                    <a:lnT>
                      <a:noFill/>
                    </a:lnT>
                    <a:lnB>
                      <a:noFill/>
                    </a:lnB>
                    <a:solidFill>
                      <a:schemeClr val="bg1"/>
                    </a:solidFill>
                  </a:tcPr>
                </a:tc>
              </a:tr>
              <a:tr h="282490">
                <a:tc>
                  <a:txBody>
                    <a:bodyPr/>
                    <a:lstStyle/>
                    <a:p>
                      <a:pPr algn="l" fontAlgn="b"/>
                      <a:r>
                        <a:rPr lang="en-US" sz="1800" b="1" i="0" u="none" strike="noStrike">
                          <a:solidFill>
                            <a:srgbClr val="000000"/>
                          </a:solidFill>
                          <a:latin typeface="Calibri"/>
                        </a:rPr>
                        <a:t>500575</a:t>
                      </a:r>
                    </a:p>
                  </a:txBody>
                  <a:tcPr marL="9525" marR="9525" marT="9525" marB="0">
                    <a:lnL>
                      <a:noFill/>
                    </a:lnL>
                    <a:lnR>
                      <a:noFill/>
                    </a:lnR>
                    <a:lnT>
                      <a:noFill/>
                    </a:lnT>
                    <a:lnB>
                      <a:noFill/>
                    </a:lnB>
                    <a:solidFill>
                      <a:schemeClr val="bg1"/>
                    </a:solidFill>
                  </a:tcPr>
                </a:tc>
                <a:tc>
                  <a:txBody>
                    <a:bodyPr/>
                    <a:lstStyle/>
                    <a:p>
                      <a:pPr algn="l" fontAlgn="b"/>
                      <a:r>
                        <a:rPr lang="en-US" sz="1800" b="1" i="0" u="none" strike="noStrike" dirty="0">
                          <a:solidFill>
                            <a:srgbClr val="000000"/>
                          </a:solidFill>
                          <a:latin typeface="Calibri"/>
                        </a:rPr>
                        <a:t>Scraper Rope</a:t>
                      </a:r>
                    </a:p>
                  </a:txBody>
                  <a:tcPr marL="9525" marR="9525" marT="9525" marB="0">
                    <a:lnL>
                      <a:noFill/>
                    </a:lnL>
                    <a:lnR>
                      <a:noFill/>
                    </a:lnR>
                    <a:lnT>
                      <a:noFill/>
                    </a:lnT>
                    <a:lnB>
                      <a:noFill/>
                    </a:lnB>
                    <a:solidFill>
                      <a:schemeClr val="bg1"/>
                    </a:solidFill>
                  </a:tcPr>
                </a:tc>
              </a:tr>
              <a:tr h="282490">
                <a:tc>
                  <a:txBody>
                    <a:bodyPr/>
                    <a:lstStyle/>
                    <a:p>
                      <a:pPr algn="l" fontAlgn="b"/>
                      <a:r>
                        <a:rPr lang="en-US" sz="1800" b="1" i="0" u="none" strike="noStrike">
                          <a:solidFill>
                            <a:srgbClr val="000000"/>
                          </a:solidFill>
                          <a:latin typeface="Calibri"/>
                        </a:rPr>
                        <a:t>500580</a:t>
                      </a:r>
                    </a:p>
                  </a:txBody>
                  <a:tcPr marL="9525" marR="9525" marT="9525" marB="0">
                    <a:lnL>
                      <a:noFill/>
                    </a:lnL>
                    <a:lnR>
                      <a:noFill/>
                    </a:lnR>
                    <a:lnT>
                      <a:noFill/>
                    </a:lnT>
                    <a:lnB>
                      <a:noFill/>
                    </a:lnB>
                    <a:solidFill>
                      <a:schemeClr val="bg1"/>
                    </a:solidFill>
                  </a:tcPr>
                </a:tc>
                <a:tc>
                  <a:txBody>
                    <a:bodyPr/>
                    <a:lstStyle/>
                    <a:p>
                      <a:pPr algn="l" fontAlgn="b"/>
                      <a:r>
                        <a:rPr lang="en-US" sz="1800" b="1" i="0" u="none" strike="noStrike">
                          <a:solidFill>
                            <a:srgbClr val="000000"/>
                          </a:solidFill>
                          <a:latin typeface="Calibri"/>
                        </a:rPr>
                        <a:t>Scrapers</a:t>
                      </a:r>
                    </a:p>
                  </a:txBody>
                  <a:tcPr marL="9525" marR="9525" marT="9525" marB="0">
                    <a:lnL>
                      <a:noFill/>
                    </a:lnL>
                    <a:lnR>
                      <a:noFill/>
                    </a:lnR>
                    <a:lnT>
                      <a:noFill/>
                    </a:lnT>
                    <a:lnB>
                      <a:noFill/>
                    </a:lnB>
                    <a:solidFill>
                      <a:schemeClr val="bg1"/>
                    </a:solidFill>
                  </a:tcPr>
                </a:tc>
              </a:tr>
              <a:tr h="282490">
                <a:tc>
                  <a:txBody>
                    <a:bodyPr/>
                    <a:lstStyle/>
                    <a:p>
                      <a:pPr algn="l" fontAlgn="b"/>
                      <a:r>
                        <a:rPr lang="en-US" sz="1800" b="1" i="0" u="none" strike="noStrike">
                          <a:solidFill>
                            <a:srgbClr val="000000"/>
                          </a:solidFill>
                          <a:latin typeface="Calibri"/>
                        </a:rPr>
                        <a:t>500585</a:t>
                      </a:r>
                    </a:p>
                  </a:txBody>
                  <a:tcPr marL="9525" marR="9525" marT="9525" marB="0">
                    <a:lnL>
                      <a:noFill/>
                    </a:lnL>
                    <a:lnR>
                      <a:noFill/>
                    </a:lnR>
                    <a:lnT>
                      <a:noFill/>
                    </a:lnT>
                    <a:lnB>
                      <a:noFill/>
                    </a:lnB>
                    <a:solidFill>
                      <a:schemeClr val="bg1"/>
                    </a:solidFill>
                  </a:tcPr>
                </a:tc>
                <a:tc>
                  <a:txBody>
                    <a:bodyPr/>
                    <a:lstStyle/>
                    <a:p>
                      <a:pPr algn="l" fontAlgn="b"/>
                      <a:r>
                        <a:rPr lang="en-US" sz="1800" b="1" i="0" u="none" strike="noStrike">
                          <a:solidFill>
                            <a:srgbClr val="000000"/>
                          </a:solidFill>
                          <a:latin typeface="Calibri"/>
                        </a:rPr>
                        <a:t>Services</a:t>
                      </a:r>
                    </a:p>
                  </a:txBody>
                  <a:tcPr marL="9525" marR="9525" marT="9525" marB="0">
                    <a:lnL>
                      <a:noFill/>
                    </a:lnL>
                    <a:lnR>
                      <a:noFill/>
                    </a:lnR>
                    <a:lnT>
                      <a:noFill/>
                    </a:lnT>
                    <a:lnB>
                      <a:noFill/>
                    </a:lnB>
                    <a:solidFill>
                      <a:schemeClr val="bg1"/>
                    </a:solidFill>
                  </a:tcPr>
                </a:tc>
              </a:tr>
              <a:tr h="282490">
                <a:tc>
                  <a:txBody>
                    <a:bodyPr/>
                    <a:lstStyle/>
                    <a:p>
                      <a:pPr algn="l" fontAlgn="b"/>
                      <a:r>
                        <a:rPr lang="en-US" sz="1800" b="1" i="0" u="none" strike="noStrike">
                          <a:solidFill>
                            <a:srgbClr val="000000"/>
                          </a:solidFill>
                          <a:latin typeface="Calibri"/>
                        </a:rPr>
                        <a:t>500590</a:t>
                      </a:r>
                    </a:p>
                  </a:txBody>
                  <a:tcPr marL="9525" marR="9525" marT="9525" marB="0">
                    <a:lnL>
                      <a:noFill/>
                    </a:lnL>
                    <a:lnR>
                      <a:noFill/>
                    </a:lnR>
                    <a:lnT>
                      <a:noFill/>
                    </a:lnT>
                    <a:lnB>
                      <a:noFill/>
                    </a:lnB>
                    <a:solidFill>
                      <a:schemeClr val="bg1"/>
                    </a:solidFill>
                  </a:tcPr>
                </a:tc>
                <a:tc>
                  <a:txBody>
                    <a:bodyPr/>
                    <a:lstStyle/>
                    <a:p>
                      <a:pPr algn="l" fontAlgn="b"/>
                      <a:r>
                        <a:rPr lang="en-US" sz="1800" b="1" i="0" u="none" strike="noStrike">
                          <a:solidFill>
                            <a:srgbClr val="000000"/>
                          </a:solidFill>
                          <a:latin typeface="Calibri"/>
                        </a:rPr>
                        <a:t>Signs</a:t>
                      </a:r>
                    </a:p>
                  </a:txBody>
                  <a:tcPr marL="9525" marR="9525" marT="9525" marB="0">
                    <a:lnL>
                      <a:noFill/>
                    </a:lnL>
                    <a:lnR>
                      <a:noFill/>
                    </a:lnR>
                    <a:lnT>
                      <a:noFill/>
                    </a:lnT>
                    <a:lnB>
                      <a:noFill/>
                    </a:lnB>
                    <a:solidFill>
                      <a:schemeClr val="bg1"/>
                    </a:solidFill>
                  </a:tcPr>
                </a:tc>
              </a:tr>
              <a:tr h="282490">
                <a:tc>
                  <a:txBody>
                    <a:bodyPr/>
                    <a:lstStyle/>
                    <a:p>
                      <a:pPr algn="l" fontAlgn="b"/>
                      <a:r>
                        <a:rPr lang="en-US" sz="1800" b="1" i="0" u="none" strike="noStrike">
                          <a:solidFill>
                            <a:srgbClr val="000000"/>
                          </a:solidFill>
                          <a:latin typeface="Calibri"/>
                        </a:rPr>
                        <a:t>500595</a:t>
                      </a:r>
                    </a:p>
                  </a:txBody>
                  <a:tcPr marL="9525" marR="9525" marT="9525" marB="0">
                    <a:lnL>
                      <a:noFill/>
                    </a:lnL>
                    <a:lnR>
                      <a:noFill/>
                    </a:lnR>
                    <a:lnT>
                      <a:noFill/>
                    </a:lnT>
                    <a:lnB>
                      <a:noFill/>
                    </a:lnB>
                    <a:solidFill>
                      <a:schemeClr val="bg1"/>
                    </a:solidFill>
                  </a:tcPr>
                </a:tc>
                <a:tc>
                  <a:txBody>
                    <a:bodyPr/>
                    <a:lstStyle/>
                    <a:p>
                      <a:pPr algn="l" fontAlgn="b"/>
                      <a:r>
                        <a:rPr lang="en-US" sz="1800" b="1" i="0" u="none" strike="noStrike">
                          <a:solidFill>
                            <a:srgbClr val="000000"/>
                          </a:solidFill>
                          <a:latin typeface="Calibri"/>
                        </a:rPr>
                        <a:t>Skips &amp; Cages</a:t>
                      </a:r>
                    </a:p>
                  </a:txBody>
                  <a:tcPr marL="9525" marR="9525" marT="9525" marB="0">
                    <a:lnL>
                      <a:noFill/>
                    </a:lnL>
                    <a:lnR>
                      <a:noFill/>
                    </a:lnR>
                    <a:lnT>
                      <a:noFill/>
                    </a:lnT>
                    <a:lnB>
                      <a:noFill/>
                    </a:lnB>
                    <a:solidFill>
                      <a:schemeClr val="bg1"/>
                    </a:solidFill>
                  </a:tcPr>
                </a:tc>
              </a:tr>
              <a:tr h="282490">
                <a:tc>
                  <a:txBody>
                    <a:bodyPr/>
                    <a:lstStyle/>
                    <a:p>
                      <a:pPr algn="l" fontAlgn="b"/>
                      <a:r>
                        <a:rPr lang="en-US" sz="1800" b="1" i="0" u="none" strike="noStrike">
                          <a:solidFill>
                            <a:srgbClr val="000000"/>
                          </a:solidFill>
                          <a:latin typeface="Calibri"/>
                        </a:rPr>
                        <a:t>500600</a:t>
                      </a:r>
                    </a:p>
                  </a:txBody>
                  <a:tcPr marL="9525" marR="9525" marT="9525" marB="0">
                    <a:lnL>
                      <a:noFill/>
                    </a:lnL>
                    <a:lnR>
                      <a:noFill/>
                    </a:lnR>
                    <a:lnT>
                      <a:noFill/>
                    </a:lnT>
                    <a:lnB>
                      <a:noFill/>
                    </a:lnB>
                    <a:solidFill>
                      <a:schemeClr val="bg1"/>
                    </a:solidFill>
                  </a:tcPr>
                </a:tc>
                <a:tc>
                  <a:txBody>
                    <a:bodyPr/>
                    <a:lstStyle/>
                    <a:p>
                      <a:pPr algn="l" fontAlgn="b"/>
                      <a:r>
                        <a:rPr lang="en-US" sz="1800" b="1" i="0" u="none" strike="noStrike">
                          <a:solidFill>
                            <a:srgbClr val="000000"/>
                          </a:solidFill>
                          <a:latin typeface="Calibri"/>
                        </a:rPr>
                        <a:t>Finished Goods Inventory Offset</a:t>
                      </a:r>
                    </a:p>
                  </a:txBody>
                  <a:tcPr marL="9525" marR="9525" marT="9525" marB="0">
                    <a:lnL>
                      <a:noFill/>
                    </a:lnL>
                    <a:lnR>
                      <a:noFill/>
                    </a:lnR>
                    <a:lnT>
                      <a:noFill/>
                    </a:lnT>
                    <a:lnB>
                      <a:noFill/>
                    </a:lnB>
                    <a:solidFill>
                      <a:schemeClr val="bg1"/>
                    </a:solidFill>
                  </a:tcPr>
                </a:tc>
              </a:tr>
              <a:tr h="282490">
                <a:tc>
                  <a:txBody>
                    <a:bodyPr/>
                    <a:lstStyle/>
                    <a:p>
                      <a:pPr algn="l" fontAlgn="b"/>
                      <a:r>
                        <a:rPr lang="en-US" sz="1800" b="1" i="0" u="none" strike="noStrike">
                          <a:solidFill>
                            <a:srgbClr val="000000"/>
                          </a:solidFill>
                          <a:latin typeface="Calibri"/>
                        </a:rPr>
                        <a:t>500605</a:t>
                      </a:r>
                    </a:p>
                  </a:txBody>
                  <a:tcPr marL="9525" marR="9525" marT="9525" marB="0">
                    <a:lnL>
                      <a:noFill/>
                    </a:lnL>
                    <a:lnR>
                      <a:noFill/>
                    </a:lnR>
                    <a:lnT>
                      <a:noFill/>
                    </a:lnT>
                    <a:lnB>
                      <a:noFill/>
                    </a:lnB>
                    <a:solidFill>
                      <a:schemeClr val="bg1"/>
                    </a:solidFill>
                  </a:tcPr>
                </a:tc>
                <a:tc>
                  <a:txBody>
                    <a:bodyPr/>
                    <a:lstStyle/>
                    <a:p>
                      <a:pPr algn="l" fontAlgn="b"/>
                      <a:r>
                        <a:rPr lang="en-US" sz="1800" b="1" i="0" u="none" strike="noStrike">
                          <a:solidFill>
                            <a:srgbClr val="000000"/>
                          </a:solidFill>
                          <a:latin typeface="Calibri"/>
                        </a:rPr>
                        <a:t>Smelting &amp; Refining</a:t>
                      </a:r>
                    </a:p>
                  </a:txBody>
                  <a:tcPr marL="9525" marR="9525" marT="9525" marB="0">
                    <a:lnL>
                      <a:noFill/>
                    </a:lnL>
                    <a:lnR>
                      <a:noFill/>
                    </a:lnR>
                    <a:lnT>
                      <a:noFill/>
                    </a:lnT>
                    <a:lnB>
                      <a:noFill/>
                    </a:lnB>
                    <a:solidFill>
                      <a:schemeClr val="bg1"/>
                    </a:solidFill>
                  </a:tcPr>
                </a:tc>
              </a:tr>
              <a:tr h="282490">
                <a:tc>
                  <a:txBody>
                    <a:bodyPr/>
                    <a:lstStyle/>
                    <a:p>
                      <a:pPr algn="l" fontAlgn="b"/>
                      <a:r>
                        <a:rPr lang="en-US" sz="1800" b="1" i="0" u="none" strike="noStrike">
                          <a:solidFill>
                            <a:srgbClr val="000000"/>
                          </a:solidFill>
                          <a:latin typeface="Calibri"/>
                        </a:rPr>
                        <a:t>500610</a:t>
                      </a:r>
                    </a:p>
                  </a:txBody>
                  <a:tcPr marL="9525" marR="9525" marT="9525" marB="0">
                    <a:lnL>
                      <a:noFill/>
                    </a:lnL>
                    <a:lnR>
                      <a:noFill/>
                    </a:lnR>
                    <a:lnT>
                      <a:noFill/>
                    </a:lnT>
                    <a:lnB>
                      <a:noFill/>
                    </a:lnB>
                    <a:solidFill>
                      <a:schemeClr val="bg1"/>
                    </a:solidFill>
                  </a:tcPr>
                </a:tc>
                <a:tc>
                  <a:txBody>
                    <a:bodyPr/>
                    <a:lstStyle/>
                    <a:p>
                      <a:pPr algn="l" fontAlgn="b"/>
                      <a:r>
                        <a:rPr lang="en-US" sz="1800" b="1" i="0" u="none" strike="noStrike">
                          <a:solidFill>
                            <a:srgbClr val="000000"/>
                          </a:solidFill>
                          <a:latin typeface="Calibri"/>
                        </a:rPr>
                        <a:t>Production Order Settlement - Variance</a:t>
                      </a:r>
                    </a:p>
                  </a:txBody>
                  <a:tcPr marL="9525" marR="9525" marT="9525" marB="0">
                    <a:lnL>
                      <a:noFill/>
                    </a:lnL>
                    <a:lnR>
                      <a:noFill/>
                    </a:lnR>
                    <a:lnT>
                      <a:noFill/>
                    </a:lnT>
                    <a:lnB>
                      <a:noFill/>
                    </a:lnB>
                    <a:solidFill>
                      <a:schemeClr val="bg1"/>
                    </a:solidFill>
                  </a:tcPr>
                </a:tc>
              </a:tr>
              <a:tr h="282490">
                <a:tc>
                  <a:txBody>
                    <a:bodyPr/>
                    <a:lstStyle/>
                    <a:p>
                      <a:pPr algn="l" fontAlgn="b"/>
                      <a:r>
                        <a:rPr lang="en-US" sz="1800" b="1" i="0" u="none" strike="noStrike">
                          <a:solidFill>
                            <a:srgbClr val="000000"/>
                          </a:solidFill>
                          <a:latin typeface="Calibri"/>
                        </a:rPr>
                        <a:t>500615</a:t>
                      </a:r>
                    </a:p>
                  </a:txBody>
                  <a:tcPr marL="9525" marR="9525" marT="9525" marB="0">
                    <a:lnL>
                      <a:noFill/>
                    </a:lnL>
                    <a:lnR>
                      <a:noFill/>
                    </a:lnR>
                    <a:lnT>
                      <a:noFill/>
                    </a:lnT>
                    <a:lnB>
                      <a:noFill/>
                    </a:lnB>
                    <a:solidFill>
                      <a:schemeClr val="bg1"/>
                    </a:solidFill>
                  </a:tcPr>
                </a:tc>
                <a:tc>
                  <a:txBody>
                    <a:bodyPr/>
                    <a:lstStyle/>
                    <a:p>
                      <a:pPr algn="l" fontAlgn="b"/>
                      <a:r>
                        <a:rPr lang="en-US" sz="1800" b="1" i="0" u="none" strike="noStrike">
                          <a:solidFill>
                            <a:srgbClr val="000000"/>
                          </a:solidFill>
                          <a:latin typeface="Calibri"/>
                        </a:rPr>
                        <a:t>Steel Other</a:t>
                      </a:r>
                    </a:p>
                  </a:txBody>
                  <a:tcPr marL="9525" marR="9525" marT="9525" marB="0">
                    <a:lnL>
                      <a:noFill/>
                    </a:lnL>
                    <a:lnR>
                      <a:noFill/>
                    </a:lnR>
                    <a:lnT>
                      <a:noFill/>
                    </a:lnT>
                    <a:lnB>
                      <a:noFill/>
                    </a:lnB>
                    <a:solidFill>
                      <a:schemeClr val="bg1"/>
                    </a:solidFill>
                  </a:tcPr>
                </a:tc>
              </a:tr>
              <a:tr h="282490">
                <a:tc>
                  <a:txBody>
                    <a:bodyPr/>
                    <a:lstStyle/>
                    <a:p>
                      <a:pPr algn="l" fontAlgn="b"/>
                      <a:r>
                        <a:rPr lang="en-US" sz="1800" b="1" i="0" u="none" strike="noStrike">
                          <a:solidFill>
                            <a:srgbClr val="000000"/>
                          </a:solidFill>
                          <a:latin typeface="Calibri"/>
                        </a:rPr>
                        <a:t>500620</a:t>
                      </a:r>
                    </a:p>
                  </a:txBody>
                  <a:tcPr marL="9525" marR="9525" marT="9525" marB="0">
                    <a:lnL>
                      <a:noFill/>
                    </a:lnL>
                    <a:lnR>
                      <a:noFill/>
                    </a:lnR>
                    <a:lnT>
                      <a:noFill/>
                    </a:lnT>
                    <a:lnB>
                      <a:noFill/>
                    </a:lnB>
                    <a:solidFill>
                      <a:schemeClr val="bg1"/>
                    </a:solidFill>
                  </a:tcPr>
                </a:tc>
                <a:tc>
                  <a:txBody>
                    <a:bodyPr/>
                    <a:lstStyle/>
                    <a:p>
                      <a:pPr algn="l" fontAlgn="b"/>
                      <a:r>
                        <a:rPr lang="en-US" sz="1800" b="1" i="0" u="none" strike="noStrike">
                          <a:solidFill>
                            <a:srgbClr val="000000"/>
                          </a:solidFill>
                          <a:latin typeface="Calibri"/>
                        </a:rPr>
                        <a:t>Steel Sections</a:t>
                      </a:r>
                    </a:p>
                  </a:txBody>
                  <a:tcPr marL="9525" marR="9525" marT="9525" marB="0">
                    <a:lnL>
                      <a:noFill/>
                    </a:lnL>
                    <a:lnR>
                      <a:noFill/>
                    </a:lnR>
                    <a:lnT>
                      <a:noFill/>
                    </a:lnT>
                    <a:lnB>
                      <a:noFill/>
                    </a:lnB>
                    <a:solidFill>
                      <a:schemeClr val="bg1"/>
                    </a:solidFill>
                  </a:tcPr>
                </a:tc>
              </a:tr>
              <a:tr h="282490">
                <a:tc>
                  <a:txBody>
                    <a:bodyPr/>
                    <a:lstStyle/>
                    <a:p>
                      <a:pPr algn="l" fontAlgn="b"/>
                      <a:r>
                        <a:rPr lang="en-US" sz="1800" b="1" i="0" u="none" strike="noStrike">
                          <a:solidFill>
                            <a:srgbClr val="000000"/>
                          </a:solidFill>
                          <a:latin typeface="Calibri"/>
                        </a:rPr>
                        <a:t>500625</a:t>
                      </a:r>
                    </a:p>
                  </a:txBody>
                  <a:tcPr marL="9525" marR="9525" marT="9525" marB="0">
                    <a:lnL>
                      <a:noFill/>
                    </a:lnL>
                    <a:lnR>
                      <a:noFill/>
                    </a:lnR>
                    <a:lnT>
                      <a:noFill/>
                    </a:lnT>
                    <a:lnB>
                      <a:noFill/>
                    </a:lnB>
                    <a:solidFill>
                      <a:schemeClr val="bg1"/>
                    </a:solidFill>
                  </a:tcPr>
                </a:tc>
                <a:tc>
                  <a:txBody>
                    <a:bodyPr/>
                    <a:lstStyle/>
                    <a:p>
                      <a:pPr algn="l" fontAlgn="b"/>
                      <a:r>
                        <a:rPr lang="en-US" sz="1800" b="1" i="0" u="none" strike="noStrike" dirty="0">
                          <a:solidFill>
                            <a:srgbClr val="000000"/>
                          </a:solidFill>
                          <a:latin typeface="Calibri"/>
                        </a:rPr>
                        <a:t>Steel Sheets &amp; Plates</a:t>
                      </a:r>
                    </a:p>
                  </a:txBody>
                  <a:tcPr marL="9525" marR="9525" marT="9525" marB="0">
                    <a:lnL>
                      <a:noFill/>
                    </a:lnL>
                    <a:lnR>
                      <a:noFill/>
                    </a:lnR>
                    <a:lnT>
                      <a:noFill/>
                    </a:lnT>
                    <a:lnB>
                      <a:noFill/>
                    </a:lnB>
                    <a:solidFill>
                      <a:schemeClr val="bg1"/>
                    </a:solidFill>
                  </a:tcPr>
                </a:tc>
              </a:tr>
            </a:tbl>
          </a:graphicData>
        </a:graphic>
      </p:graphicFrame>
      <p:sp>
        <p:nvSpPr>
          <p:cNvPr id="18" name="Rectangle 17"/>
          <p:cNvSpPr/>
          <p:nvPr/>
        </p:nvSpPr>
        <p:spPr>
          <a:xfrm>
            <a:off x="4357688" y="3429000"/>
            <a:ext cx="2286000" cy="357188"/>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4357688" y="4857750"/>
            <a:ext cx="2286000" cy="357188"/>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a:off x="4357688" y="4286250"/>
            <a:ext cx="2286000" cy="357188"/>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a:spLocks noChangeArrowheads="1"/>
          </p:cNvSpPr>
          <p:nvPr/>
        </p:nvSpPr>
        <p:spPr bwMode="auto">
          <a:xfrm>
            <a:off x="214313" y="1571625"/>
            <a:ext cx="3643312" cy="646113"/>
          </a:xfrm>
          <a:prstGeom prst="rect">
            <a:avLst/>
          </a:prstGeom>
          <a:noFill/>
          <a:ln w="9525">
            <a:noFill/>
            <a:miter lim="800000"/>
            <a:headEnd/>
            <a:tailEnd/>
          </a:ln>
        </p:spPr>
        <p:txBody>
          <a:bodyPr>
            <a:spAutoFit/>
          </a:bodyPr>
          <a:lstStyle/>
          <a:p>
            <a:r>
              <a:rPr lang="en-ZA" b="1">
                <a:latin typeface="Verdana" pitchFamily="34" charset="0"/>
              </a:rPr>
              <a:t>Huge impact on integration, reporting, etc</a:t>
            </a:r>
            <a:endParaRPr lang="en-US" b="1">
              <a:latin typeface="Verdana" pitchFamily="34" charset="0"/>
            </a:endParaRPr>
          </a:p>
        </p:txBody>
      </p:sp>
      <p:pic>
        <p:nvPicPr>
          <p:cNvPr id="10" name="Picture 9" descr="Plate of spaghetti 03072009.jpg"/>
          <p:cNvPicPr>
            <a:picLocks noChangeAspect="1"/>
          </p:cNvPicPr>
          <p:nvPr/>
        </p:nvPicPr>
        <p:blipFill>
          <a:blip r:embed="rId4" cstate="print"/>
          <a:srcRect/>
          <a:stretch>
            <a:fillRect/>
          </a:stretch>
        </p:blipFill>
        <p:spPr bwMode="auto">
          <a:xfrm>
            <a:off x="642938" y="2214563"/>
            <a:ext cx="3214687" cy="2262187"/>
          </a:xfrm>
          <a:prstGeom prst="rect">
            <a:avLst/>
          </a:prstGeom>
          <a:noFill/>
          <a:ln w="9525">
            <a:noFill/>
            <a:miter lim="800000"/>
            <a:headEnd/>
            <a:tailEnd/>
          </a:ln>
        </p:spPr>
      </p:pic>
      <p:pic>
        <p:nvPicPr>
          <p:cNvPr id="11" name="Picture 10" descr="Tangled Wires iStock_000007154954Small.jpg"/>
          <p:cNvPicPr>
            <a:picLocks noChangeAspect="1"/>
          </p:cNvPicPr>
          <p:nvPr/>
        </p:nvPicPr>
        <p:blipFill>
          <a:blip r:embed="rId5" cstate="print"/>
          <a:srcRect/>
          <a:stretch>
            <a:fillRect/>
          </a:stretch>
        </p:blipFill>
        <p:spPr bwMode="auto">
          <a:xfrm>
            <a:off x="642938" y="4500563"/>
            <a:ext cx="3214687" cy="2035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2000"/>
                                        <p:tgtEl>
                                          <p:spTgt spid="2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2000"/>
                                        <p:tgtEl>
                                          <p:spTgt spid="19"/>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print"/>
          <a:srcRect/>
          <a:stretch>
            <a:fillRect/>
          </a:stretch>
        </p:blipFill>
        <p:spPr bwMode="auto">
          <a:xfrm>
            <a:off x="0" y="1428750"/>
            <a:ext cx="9144000" cy="5429250"/>
          </a:xfrm>
          <a:prstGeom prst="rect">
            <a:avLst/>
          </a:prstGeom>
          <a:noFill/>
          <a:ln w="9525">
            <a:noFill/>
            <a:miter lim="800000"/>
            <a:headEnd/>
            <a:tailEnd/>
          </a:ln>
        </p:spPr>
      </p:pic>
      <p:pic>
        <p:nvPicPr>
          <p:cNvPr id="46083" name="Picture 2"/>
          <p:cNvPicPr>
            <a:picLocks noChangeAspect="1" noChangeArrowheads="1"/>
          </p:cNvPicPr>
          <p:nvPr/>
        </p:nvPicPr>
        <p:blipFill>
          <a:blip r:embed="rId4" cstate="print"/>
          <a:srcRect/>
          <a:stretch>
            <a:fillRect/>
          </a:stretch>
        </p:blipFill>
        <p:spPr bwMode="auto">
          <a:xfrm>
            <a:off x="6029325" y="2786063"/>
            <a:ext cx="3114675" cy="4067175"/>
          </a:xfrm>
          <a:prstGeom prst="rect">
            <a:avLst/>
          </a:prstGeom>
          <a:noFill/>
          <a:ln w="9525">
            <a:noFill/>
            <a:miter lim="800000"/>
            <a:headEnd/>
            <a:tailEnd/>
          </a:ln>
        </p:spPr>
      </p:pic>
      <p:sp>
        <p:nvSpPr>
          <p:cNvPr id="46084" name="TextBox 5"/>
          <p:cNvSpPr txBox="1">
            <a:spLocks noChangeArrowheads="1"/>
          </p:cNvSpPr>
          <p:nvPr/>
        </p:nvSpPr>
        <p:spPr bwMode="auto">
          <a:xfrm>
            <a:off x="5929313" y="1785938"/>
            <a:ext cx="3214687" cy="923925"/>
          </a:xfrm>
          <a:prstGeom prst="rect">
            <a:avLst/>
          </a:prstGeom>
          <a:solidFill>
            <a:schemeClr val="accent1"/>
          </a:solidFill>
          <a:ln w="9525">
            <a:noFill/>
            <a:miter lim="800000"/>
            <a:headEnd/>
            <a:tailEnd/>
          </a:ln>
        </p:spPr>
        <p:txBody>
          <a:bodyPr>
            <a:spAutoFit/>
          </a:bodyPr>
          <a:lstStyle/>
          <a:p>
            <a:pPr algn="ctr"/>
            <a:r>
              <a:rPr lang="en-US" b="1">
                <a:solidFill>
                  <a:srgbClr val="FF0000"/>
                </a:solidFill>
                <a:latin typeface="Verdana" pitchFamily="34" charset="0"/>
              </a:rPr>
              <a:t>Example of simple hierarchically structured data table</a:t>
            </a:r>
          </a:p>
        </p:txBody>
      </p:sp>
      <p:sp>
        <p:nvSpPr>
          <p:cNvPr id="46085" name="Title 1"/>
          <p:cNvSpPr txBox="1">
            <a:spLocks/>
          </p:cNvSpPr>
          <p:nvPr/>
        </p:nvSpPr>
        <p:spPr bwMode="auto">
          <a:xfrm>
            <a:off x="357188" y="214313"/>
            <a:ext cx="6429375" cy="785812"/>
          </a:xfrm>
          <a:prstGeom prst="rect">
            <a:avLst/>
          </a:prstGeom>
          <a:noFill/>
          <a:ln w="9525">
            <a:noFill/>
            <a:miter lim="800000"/>
            <a:headEnd/>
            <a:tailEnd/>
          </a:ln>
        </p:spPr>
        <p:txBody>
          <a:bodyPr anchor="ctr"/>
          <a:lstStyle/>
          <a:p>
            <a:r>
              <a:rPr lang="en-US" sz="2400" b="1">
                <a:solidFill>
                  <a:srgbClr val="002060"/>
                </a:solidFill>
                <a:latin typeface="Verdana" pitchFamily="34" charset="0"/>
              </a:rPr>
              <a:t>From limited information access to highly ordered access</a:t>
            </a:r>
          </a:p>
        </p:txBody>
      </p:sp>
      <p:pic>
        <p:nvPicPr>
          <p:cNvPr id="8" name="Picture 7" descr="Orderly Cables iStock_000004693523Small.jpg"/>
          <p:cNvPicPr>
            <a:picLocks noChangeAspect="1"/>
          </p:cNvPicPr>
          <p:nvPr/>
        </p:nvPicPr>
        <p:blipFill>
          <a:blip r:embed="rId5" cstate="print"/>
          <a:srcRect/>
          <a:stretch>
            <a:fillRect/>
          </a:stretch>
        </p:blipFill>
        <p:spPr bwMode="auto">
          <a:xfrm>
            <a:off x="0" y="4433888"/>
            <a:ext cx="3643313" cy="24241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txBox="1">
            <a:spLocks/>
          </p:cNvSpPr>
          <p:nvPr/>
        </p:nvSpPr>
        <p:spPr bwMode="auto">
          <a:xfrm>
            <a:off x="357188" y="214313"/>
            <a:ext cx="6429375" cy="785812"/>
          </a:xfrm>
          <a:prstGeom prst="rect">
            <a:avLst/>
          </a:prstGeom>
          <a:noFill/>
          <a:ln w="9525">
            <a:noFill/>
            <a:miter lim="800000"/>
            <a:headEnd/>
            <a:tailEnd/>
          </a:ln>
        </p:spPr>
        <p:txBody>
          <a:bodyPr anchor="ctr"/>
          <a:lstStyle/>
          <a:p>
            <a:r>
              <a:rPr lang="en-US" sz="2400" b="1">
                <a:solidFill>
                  <a:srgbClr val="002060"/>
                </a:solidFill>
                <a:latin typeface="Verdana" pitchFamily="34" charset="0"/>
              </a:rPr>
              <a:t>Structure of strategically aligned Chart of Accounts design</a:t>
            </a:r>
          </a:p>
          <a:p>
            <a:r>
              <a:rPr lang="en-US" sz="2400" b="1">
                <a:solidFill>
                  <a:srgbClr val="002060"/>
                </a:solidFill>
                <a:latin typeface="Verdana" pitchFamily="34" charset="0"/>
              </a:rPr>
              <a:t>Tentative concept</a:t>
            </a:r>
          </a:p>
        </p:txBody>
      </p:sp>
      <p:graphicFrame>
        <p:nvGraphicFramePr>
          <p:cNvPr id="9" name="Diagram 8"/>
          <p:cNvGraphicFramePr/>
          <p:nvPr/>
        </p:nvGraphicFramePr>
        <p:xfrm>
          <a:off x="642910" y="1773784"/>
          <a:ext cx="3000396" cy="4801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p:cNvGraphicFramePr/>
          <p:nvPr/>
        </p:nvGraphicFramePr>
        <p:xfrm>
          <a:off x="4143372" y="2000240"/>
          <a:ext cx="2286016" cy="36933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5" name="Straight Arrow Connector 14"/>
          <p:cNvCxnSpPr/>
          <p:nvPr/>
        </p:nvCxnSpPr>
        <p:spPr>
          <a:xfrm rot="5400000" flipH="1" flipV="1">
            <a:off x="3143250" y="2643188"/>
            <a:ext cx="1500188" cy="500062"/>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6715125" y="1571625"/>
            <a:ext cx="2428875" cy="4340225"/>
          </a:xfrm>
          <a:prstGeom prst="rect">
            <a:avLst/>
          </a:prstGeom>
          <a:noFill/>
          <a:ln w="9525">
            <a:noFill/>
            <a:miter lim="800000"/>
            <a:headEnd/>
            <a:tailEnd/>
          </a:ln>
        </p:spPr>
        <p:txBody>
          <a:bodyPr>
            <a:spAutoFit/>
          </a:bodyPr>
          <a:lstStyle/>
          <a:p>
            <a:r>
              <a:rPr lang="en-ZA" sz="1600">
                <a:latin typeface="Verdana" pitchFamily="34" charset="0"/>
              </a:rPr>
              <a:t>Assets</a:t>
            </a:r>
          </a:p>
          <a:p>
            <a:r>
              <a:rPr lang="en-ZA" sz="1200">
                <a:latin typeface="Verdana" pitchFamily="34" charset="0"/>
              </a:rPr>
              <a:t>  Assets owned</a:t>
            </a:r>
          </a:p>
          <a:p>
            <a:r>
              <a:rPr lang="en-ZA" sz="1200">
                <a:latin typeface="Verdana" pitchFamily="34" charset="0"/>
              </a:rPr>
              <a:t>  Assets leased</a:t>
            </a:r>
          </a:p>
          <a:p>
            <a:r>
              <a:rPr lang="en-ZA" sz="1200">
                <a:latin typeface="Verdana" pitchFamily="34" charset="0"/>
              </a:rPr>
              <a:t>  ...</a:t>
            </a:r>
          </a:p>
          <a:p>
            <a:r>
              <a:rPr lang="en-ZA" sz="1200">
                <a:latin typeface="Verdana" pitchFamily="34" charset="0"/>
              </a:rPr>
              <a:t>  Dep’n assets owned</a:t>
            </a:r>
          </a:p>
          <a:p>
            <a:r>
              <a:rPr lang="en-ZA" sz="1200">
                <a:latin typeface="Verdana" pitchFamily="34" charset="0"/>
              </a:rPr>
              <a:t>  Dep’n assets leased</a:t>
            </a:r>
          </a:p>
          <a:p>
            <a:r>
              <a:rPr lang="en-ZA" sz="1200">
                <a:latin typeface="Verdana" pitchFamily="34" charset="0"/>
              </a:rPr>
              <a:t>  ...</a:t>
            </a:r>
          </a:p>
          <a:p>
            <a:endParaRPr lang="en-ZA" sz="1600">
              <a:latin typeface="Verdana" pitchFamily="34" charset="0"/>
            </a:endParaRPr>
          </a:p>
          <a:p>
            <a:r>
              <a:rPr lang="en-ZA" sz="1600">
                <a:latin typeface="Verdana" pitchFamily="34" charset="0"/>
              </a:rPr>
              <a:t>Liabilities</a:t>
            </a:r>
          </a:p>
          <a:p>
            <a:r>
              <a:rPr lang="en-ZA" sz="1600">
                <a:latin typeface="Verdana" pitchFamily="34" charset="0"/>
              </a:rPr>
              <a:t>Income</a:t>
            </a:r>
          </a:p>
          <a:p>
            <a:r>
              <a:rPr lang="en-ZA" sz="1600">
                <a:latin typeface="Verdana" pitchFamily="34" charset="0"/>
              </a:rPr>
              <a:t>Expenses</a:t>
            </a:r>
          </a:p>
          <a:p>
            <a:r>
              <a:rPr lang="en-ZA" sz="1200">
                <a:latin typeface="Verdana" pitchFamily="34" charset="0"/>
              </a:rPr>
              <a:t>   R&amp;M assets</a:t>
            </a:r>
          </a:p>
          <a:p>
            <a:r>
              <a:rPr lang="en-ZA" sz="1200">
                <a:latin typeface="Verdana" pitchFamily="34" charset="0"/>
              </a:rPr>
              <a:t>   Finance and insurance</a:t>
            </a:r>
          </a:p>
          <a:p>
            <a:r>
              <a:rPr lang="en-ZA" sz="1200">
                <a:latin typeface="Verdana" pitchFamily="34" charset="0"/>
              </a:rPr>
              <a:t>      assets</a:t>
            </a:r>
          </a:p>
          <a:p>
            <a:r>
              <a:rPr lang="en-ZA" sz="1200">
                <a:latin typeface="Verdana" pitchFamily="34" charset="0"/>
              </a:rPr>
              <a:t>   ...</a:t>
            </a:r>
          </a:p>
          <a:p>
            <a:endParaRPr lang="en-ZA" sz="1200">
              <a:latin typeface="Verdana" pitchFamily="34" charset="0"/>
            </a:endParaRPr>
          </a:p>
          <a:p>
            <a:r>
              <a:rPr lang="en-ZA" sz="1600">
                <a:latin typeface="Verdana" pitchFamily="34" charset="0"/>
              </a:rPr>
              <a:t>Plant Maintenance</a:t>
            </a:r>
          </a:p>
          <a:p>
            <a:endParaRPr lang="en-ZA" sz="1600">
              <a:latin typeface="Verdana" pitchFamily="34" charset="0"/>
            </a:endParaRPr>
          </a:p>
          <a:p>
            <a:r>
              <a:rPr lang="en-ZA" sz="1600">
                <a:latin typeface="Verdana" pitchFamily="34" charset="0"/>
              </a:rPr>
              <a:t>Materials Management</a:t>
            </a:r>
            <a:endParaRPr lang="en-US" sz="1600">
              <a:latin typeface="Verdana" pitchFamily="34" charset="0"/>
            </a:endParaRPr>
          </a:p>
        </p:txBody>
      </p:sp>
      <p:sp>
        <p:nvSpPr>
          <p:cNvPr id="19" name="TextBox 18"/>
          <p:cNvSpPr txBox="1">
            <a:spLocks noChangeArrowheads="1"/>
          </p:cNvSpPr>
          <p:nvPr/>
        </p:nvSpPr>
        <p:spPr bwMode="auto">
          <a:xfrm>
            <a:off x="4214813" y="5857875"/>
            <a:ext cx="4572000" cy="646113"/>
          </a:xfrm>
          <a:prstGeom prst="rect">
            <a:avLst/>
          </a:prstGeom>
          <a:noFill/>
          <a:ln w="9525">
            <a:noFill/>
            <a:miter lim="800000"/>
            <a:headEnd/>
            <a:tailEnd/>
          </a:ln>
        </p:spPr>
        <p:txBody>
          <a:bodyPr>
            <a:spAutoFit/>
          </a:bodyPr>
          <a:lstStyle/>
          <a:p>
            <a:r>
              <a:rPr lang="en-ZA" dirty="0">
                <a:latin typeface="Verdana" pitchFamily="34" charset="0"/>
              </a:rPr>
              <a:t>Provide for foreseeable growth – open cast </a:t>
            </a:r>
            <a:r>
              <a:rPr lang="en-ZA" dirty="0" smtClean="0">
                <a:latin typeface="Verdana" pitchFamily="34" charset="0"/>
              </a:rPr>
              <a:t>..., </a:t>
            </a:r>
            <a:r>
              <a:rPr lang="en-ZA" dirty="0">
                <a:latin typeface="Verdana" pitchFamily="34" charset="0"/>
              </a:rPr>
              <a:t>etc</a:t>
            </a:r>
            <a:endParaRPr lang="en-US"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2000"/>
                                        <p:tgtEl>
                                          <p:spTgt spid="15"/>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000"/>
                                        <p:tgtEl>
                                          <p:spTgt spid="18"/>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3" grpId="0">
        <p:bldAsOne/>
      </p:bldGraphic>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txBox="1">
            <a:spLocks/>
          </p:cNvSpPr>
          <p:nvPr/>
        </p:nvSpPr>
        <p:spPr bwMode="auto">
          <a:xfrm>
            <a:off x="357188" y="214313"/>
            <a:ext cx="6429375" cy="785812"/>
          </a:xfrm>
          <a:prstGeom prst="rect">
            <a:avLst/>
          </a:prstGeom>
          <a:noFill/>
          <a:ln w="9525">
            <a:noFill/>
            <a:miter lim="800000"/>
            <a:headEnd/>
            <a:tailEnd/>
          </a:ln>
        </p:spPr>
        <p:txBody>
          <a:bodyPr anchor="ctr"/>
          <a:lstStyle/>
          <a:p>
            <a:r>
              <a:rPr lang="en-US" sz="2400" b="1">
                <a:solidFill>
                  <a:srgbClr val="002060"/>
                </a:solidFill>
                <a:latin typeface="Verdana" pitchFamily="34" charset="0"/>
              </a:rPr>
              <a:t>Mapping between modules</a:t>
            </a:r>
          </a:p>
          <a:p>
            <a:r>
              <a:rPr lang="en-ZA" sz="2400" b="1">
                <a:solidFill>
                  <a:srgbClr val="002060"/>
                </a:solidFill>
                <a:latin typeface="Verdana" pitchFamily="34" charset="0"/>
              </a:rPr>
              <a:t>Well structured</a:t>
            </a:r>
            <a:endParaRPr lang="en-US" sz="2400" b="1">
              <a:solidFill>
                <a:srgbClr val="002060"/>
              </a:solidFill>
              <a:latin typeface="Verdana" pitchFamily="34" charset="0"/>
            </a:endParaRPr>
          </a:p>
        </p:txBody>
      </p:sp>
      <p:graphicFrame>
        <p:nvGraphicFramePr>
          <p:cNvPr id="13" name="Diagram 12"/>
          <p:cNvGraphicFramePr/>
          <p:nvPr/>
        </p:nvGraphicFramePr>
        <p:xfrm>
          <a:off x="6000760" y="2000240"/>
          <a:ext cx="2286016" cy="3693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5" name="Straight Arrow Connector 14"/>
          <p:cNvCxnSpPr/>
          <p:nvPr/>
        </p:nvCxnSpPr>
        <p:spPr>
          <a:xfrm rot="10800000">
            <a:off x="3071813" y="2714625"/>
            <a:ext cx="2928937" cy="1588"/>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11" name="Diagram 10"/>
          <p:cNvGraphicFramePr/>
          <p:nvPr/>
        </p:nvGraphicFramePr>
        <p:xfrm>
          <a:off x="785786" y="2000240"/>
          <a:ext cx="2286016" cy="36933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8134" name="TextBox 11"/>
          <p:cNvSpPr txBox="1">
            <a:spLocks noChangeArrowheads="1"/>
          </p:cNvSpPr>
          <p:nvPr/>
        </p:nvSpPr>
        <p:spPr bwMode="auto">
          <a:xfrm>
            <a:off x="357188" y="1571625"/>
            <a:ext cx="3500437" cy="369888"/>
          </a:xfrm>
          <a:prstGeom prst="rect">
            <a:avLst/>
          </a:prstGeom>
          <a:noFill/>
          <a:ln w="9525">
            <a:noFill/>
            <a:miter lim="800000"/>
            <a:headEnd/>
            <a:tailEnd/>
          </a:ln>
        </p:spPr>
        <p:txBody>
          <a:bodyPr>
            <a:spAutoFit/>
          </a:bodyPr>
          <a:lstStyle/>
          <a:p>
            <a:r>
              <a:rPr lang="en-ZA" b="1">
                <a:solidFill>
                  <a:srgbClr val="002060"/>
                </a:solidFill>
                <a:latin typeface="Verdana" pitchFamily="34" charset="0"/>
              </a:rPr>
              <a:t>GL R&amp;M spares expenses</a:t>
            </a:r>
            <a:endParaRPr lang="en-US" b="1">
              <a:solidFill>
                <a:srgbClr val="002060"/>
              </a:solidFill>
              <a:latin typeface="Verdana" pitchFamily="34" charset="0"/>
            </a:endParaRPr>
          </a:p>
        </p:txBody>
      </p:sp>
      <p:sp>
        <p:nvSpPr>
          <p:cNvPr id="48135" name="TextBox 13"/>
          <p:cNvSpPr txBox="1">
            <a:spLocks noChangeArrowheads="1"/>
          </p:cNvSpPr>
          <p:nvPr/>
        </p:nvSpPr>
        <p:spPr bwMode="auto">
          <a:xfrm>
            <a:off x="5214938" y="1571625"/>
            <a:ext cx="3500437" cy="369888"/>
          </a:xfrm>
          <a:prstGeom prst="rect">
            <a:avLst/>
          </a:prstGeom>
          <a:noFill/>
          <a:ln w="9525">
            <a:noFill/>
            <a:miter lim="800000"/>
            <a:headEnd/>
            <a:tailEnd/>
          </a:ln>
        </p:spPr>
        <p:txBody>
          <a:bodyPr>
            <a:spAutoFit/>
          </a:bodyPr>
          <a:lstStyle/>
          <a:p>
            <a:r>
              <a:rPr lang="en-ZA" b="1">
                <a:solidFill>
                  <a:srgbClr val="002060"/>
                </a:solidFill>
                <a:latin typeface="Verdana" pitchFamily="34" charset="0"/>
              </a:rPr>
              <a:t>MM plant spares</a:t>
            </a:r>
            <a:endParaRPr lang="en-US" b="1">
              <a:solidFill>
                <a:srgbClr val="002060"/>
              </a:solidFill>
              <a:latin typeface="Verdana" pitchFamily="34" charset="0"/>
            </a:endParaRPr>
          </a:p>
        </p:txBody>
      </p:sp>
      <p:cxnSp>
        <p:nvCxnSpPr>
          <p:cNvPr id="17" name="Straight Arrow Connector 16"/>
          <p:cNvCxnSpPr/>
          <p:nvPr/>
        </p:nvCxnSpPr>
        <p:spPr>
          <a:xfrm rot="10800000">
            <a:off x="3071813" y="3286125"/>
            <a:ext cx="2928937" cy="1588"/>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a:off x="3071813" y="3857625"/>
            <a:ext cx="2928937" cy="1588"/>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a:off x="3071813" y="4429125"/>
            <a:ext cx="3000375" cy="1588"/>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a:off x="3071813" y="5000625"/>
            <a:ext cx="3000375" cy="1588"/>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a:off x="3000375" y="5500688"/>
            <a:ext cx="3000375" cy="1587"/>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sp>
        <p:nvSpPr>
          <p:cNvPr id="30" name="TextBox 29"/>
          <p:cNvSpPr txBox="1">
            <a:spLocks noChangeArrowheads="1"/>
          </p:cNvSpPr>
          <p:nvPr/>
        </p:nvSpPr>
        <p:spPr bwMode="auto">
          <a:xfrm>
            <a:off x="357188" y="5791200"/>
            <a:ext cx="8429625" cy="923925"/>
          </a:xfrm>
          <a:prstGeom prst="rect">
            <a:avLst/>
          </a:prstGeom>
          <a:noFill/>
          <a:ln w="9525">
            <a:noFill/>
            <a:miter lim="800000"/>
            <a:headEnd/>
            <a:tailEnd/>
          </a:ln>
        </p:spPr>
        <p:txBody>
          <a:bodyPr>
            <a:spAutoFit/>
          </a:bodyPr>
          <a:lstStyle/>
          <a:p>
            <a:r>
              <a:rPr lang="en-ZA">
                <a:solidFill>
                  <a:srgbClr val="002060"/>
                </a:solidFill>
                <a:latin typeface="Verdana" pitchFamily="34" charset="0"/>
              </a:rPr>
              <a:t>Irrespective of the level of detail there is a parallel mapping from MM to GL, may be many items in MM to one item in GL but same logic</a:t>
            </a:r>
          </a:p>
          <a:p>
            <a:r>
              <a:rPr lang="en-ZA">
                <a:solidFill>
                  <a:srgbClr val="002060"/>
                </a:solidFill>
                <a:latin typeface="Verdana" pitchFamily="34" charset="0"/>
              </a:rPr>
              <a:t>Configuration is then easy and can be partially automated</a:t>
            </a:r>
            <a:endParaRPr lang="en-US">
              <a:solidFill>
                <a:srgbClr val="002060"/>
              </a:solidFill>
              <a:latin typeface="Verdana" pitchFamily="34" charset="0"/>
            </a:endParaRPr>
          </a:p>
        </p:txBody>
      </p:sp>
      <p:pic>
        <p:nvPicPr>
          <p:cNvPr id="31" name="Picture 30" descr="Orderly Cables iStock_000004693523Small.jpg"/>
          <p:cNvPicPr>
            <a:picLocks noChangeAspect="1"/>
          </p:cNvPicPr>
          <p:nvPr/>
        </p:nvPicPr>
        <p:blipFill>
          <a:blip r:embed="rId13" cstate="print"/>
          <a:srcRect/>
          <a:stretch>
            <a:fillRect/>
          </a:stretch>
        </p:blipFill>
        <p:spPr bwMode="auto">
          <a:xfrm>
            <a:off x="3357563" y="3071813"/>
            <a:ext cx="2468562" cy="16430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0"/>
                                        <p:tgtEl>
                                          <p:spTgt spid="31"/>
                                        </p:tgtEl>
                                      </p:cBhvr>
                                    </p:animEffect>
                                  </p:childTnLst>
                                </p:cTn>
                              </p:par>
                            </p:childTnLst>
                          </p:cTn>
                        </p:par>
                        <p:par>
                          <p:cTn id="8" fill="hold">
                            <p:stCondLst>
                              <p:cond delay="50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142875" y="1474788"/>
          <a:ext cx="4714876" cy="5383530"/>
        </p:xfrm>
        <a:graphic>
          <a:graphicData uri="http://schemas.openxmlformats.org/drawingml/2006/table">
            <a:tbl>
              <a:tblPr/>
              <a:tblGrid>
                <a:gridCol w="737180"/>
                <a:gridCol w="3977696"/>
              </a:tblGrid>
              <a:tr h="282490">
                <a:tc>
                  <a:txBody>
                    <a:bodyPr/>
                    <a:lstStyle/>
                    <a:p>
                      <a:pPr algn="l" fontAlgn="b"/>
                      <a:r>
                        <a:rPr lang="en-US" sz="1800" b="1" i="0" u="none" strike="noStrike" dirty="0">
                          <a:solidFill>
                            <a:srgbClr val="000000"/>
                          </a:solidFill>
                          <a:latin typeface="Calibri"/>
                        </a:rPr>
                        <a:t>500528</a:t>
                      </a:r>
                    </a:p>
                  </a:txBody>
                  <a:tcPr marL="9525" marR="9525" marT="9525" marB="0">
                    <a:lnL>
                      <a:noFill/>
                    </a:lnL>
                    <a:lnR>
                      <a:noFill/>
                    </a:lnR>
                    <a:lnT>
                      <a:noFill/>
                    </a:lnT>
                    <a:lnB>
                      <a:noFill/>
                    </a:lnB>
                    <a:solidFill>
                      <a:schemeClr val="bg1"/>
                    </a:solidFill>
                  </a:tcPr>
                </a:tc>
                <a:tc>
                  <a:txBody>
                    <a:bodyPr/>
                    <a:lstStyle/>
                    <a:p>
                      <a:pPr algn="l" fontAlgn="b"/>
                      <a:r>
                        <a:rPr lang="en-US" sz="1800" b="1" i="0" u="none" strike="noStrike">
                          <a:solidFill>
                            <a:srgbClr val="000000"/>
                          </a:solidFill>
                          <a:latin typeface="Calibri"/>
                        </a:rPr>
                        <a:t>Waste Material Consumed</a:t>
                      </a:r>
                    </a:p>
                  </a:txBody>
                  <a:tcPr marL="9525" marR="9525" marT="9525" marB="0">
                    <a:lnL>
                      <a:noFill/>
                    </a:lnL>
                    <a:lnR>
                      <a:noFill/>
                    </a:lnR>
                    <a:lnT>
                      <a:noFill/>
                    </a:lnT>
                    <a:lnB>
                      <a:noFill/>
                    </a:lnB>
                    <a:solidFill>
                      <a:schemeClr val="bg1"/>
                    </a:solidFill>
                  </a:tcPr>
                </a:tc>
              </a:tr>
              <a:tr h="282490">
                <a:tc>
                  <a:txBody>
                    <a:bodyPr/>
                    <a:lstStyle/>
                    <a:p>
                      <a:pPr algn="l" fontAlgn="b"/>
                      <a:r>
                        <a:rPr lang="en-US" sz="1800" b="1" i="0" u="none" strike="noStrike" dirty="0">
                          <a:solidFill>
                            <a:srgbClr val="000000"/>
                          </a:solidFill>
                          <a:latin typeface="Calibri"/>
                        </a:rPr>
                        <a:t>500530</a:t>
                      </a:r>
                    </a:p>
                  </a:txBody>
                  <a:tcPr marL="9525" marR="9525" marT="9525" marB="0">
                    <a:lnL>
                      <a:noFill/>
                    </a:lnL>
                    <a:lnR>
                      <a:noFill/>
                    </a:lnR>
                    <a:lnT>
                      <a:noFill/>
                    </a:lnT>
                    <a:lnB>
                      <a:noFill/>
                    </a:lnB>
                    <a:solidFill>
                      <a:schemeClr val="bg1"/>
                    </a:solidFill>
                  </a:tcPr>
                </a:tc>
                <a:tc>
                  <a:txBody>
                    <a:bodyPr/>
                    <a:lstStyle/>
                    <a:p>
                      <a:pPr algn="l" fontAlgn="b"/>
                      <a:r>
                        <a:rPr lang="en-US" sz="1800" b="1" i="0" u="none" strike="noStrike" dirty="0">
                          <a:solidFill>
                            <a:srgbClr val="000000"/>
                          </a:solidFill>
                          <a:latin typeface="Calibri"/>
                        </a:rPr>
                        <a:t>Loss from valuation of external materials</a:t>
                      </a:r>
                    </a:p>
                  </a:txBody>
                  <a:tcPr marL="9525" marR="9525" marT="9525" marB="0">
                    <a:lnL>
                      <a:noFill/>
                    </a:lnL>
                    <a:lnR>
                      <a:noFill/>
                    </a:lnR>
                    <a:lnT>
                      <a:noFill/>
                    </a:lnT>
                    <a:lnB>
                      <a:noFill/>
                    </a:lnB>
                    <a:solidFill>
                      <a:schemeClr val="bg1"/>
                    </a:solidFill>
                  </a:tcPr>
                </a:tc>
              </a:tr>
              <a:tr h="282490">
                <a:tc>
                  <a:txBody>
                    <a:bodyPr/>
                    <a:lstStyle/>
                    <a:p>
                      <a:pPr algn="l" fontAlgn="b"/>
                      <a:r>
                        <a:rPr lang="en-US" sz="1800" b="1" i="0" u="none" strike="noStrike">
                          <a:solidFill>
                            <a:srgbClr val="000000"/>
                          </a:solidFill>
                          <a:latin typeface="Calibri"/>
                        </a:rPr>
                        <a:t>500540</a:t>
                      </a:r>
                    </a:p>
                  </a:txBody>
                  <a:tcPr marL="9525" marR="9525" marT="9525" marB="0">
                    <a:lnL>
                      <a:noFill/>
                    </a:lnL>
                    <a:lnR>
                      <a:noFill/>
                    </a:lnR>
                    <a:lnT>
                      <a:noFill/>
                    </a:lnT>
                    <a:lnB>
                      <a:noFill/>
                    </a:lnB>
                    <a:solidFill>
                      <a:schemeClr val="bg1"/>
                    </a:solidFill>
                  </a:tcPr>
                </a:tc>
                <a:tc>
                  <a:txBody>
                    <a:bodyPr/>
                    <a:lstStyle/>
                    <a:p>
                      <a:pPr algn="l" fontAlgn="b"/>
                      <a:r>
                        <a:rPr lang="en-US" sz="1800" b="1" i="0" u="none" strike="noStrike" dirty="0">
                          <a:solidFill>
                            <a:srgbClr val="000000"/>
                          </a:solidFill>
                          <a:latin typeface="Calibri"/>
                        </a:rPr>
                        <a:t>Loss from valuation of own materials</a:t>
                      </a:r>
                    </a:p>
                  </a:txBody>
                  <a:tcPr marL="9525" marR="9525" marT="9525" marB="0">
                    <a:lnL>
                      <a:noFill/>
                    </a:lnL>
                    <a:lnR>
                      <a:noFill/>
                    </a:lnR>
                    <a:lnT>
                      <a:noFill/>
                    </a:lnT>
                    <a:lnB>
                      <a:noFill/>
                    </a:lnB>
                    <a:solidFill>
                      <a:schemeClr val="bg1"/>
                    </a:solidFill>
                  </a:tcPr>
                </a:tc>
              </a:tr>
              <a:tr h="555500">
                <a:tc>
                  <a:txBody>
                    <a:bodyPr/>
                    <a:lstStyle/>
                    <a:p>
                      <a:pPr algn="l" fontAlgn="b"/>
                      <a:r>
                        <a:rPr lang="en-US" sz="1800" b="1" i="0" u="none" strike="noStrike">
                          <a:solidFill>
                            <a:srgbClr val="000000"/>
                          </a:solidFill>
                          <a:latin typeface="Calibri"/>
                        </a:rPr>
                        <a:t>500550</a:t>
                      </a:r>
                    </a:p>
                  </a:txBody>
                  <a:tcPr marL="9525" marR="9525" marT="9525" marB="0">
                    <a:lnL>
                      <a:noFill/>
                    </a:lnL>
                    <a:lnR>
                      <a:noFill/>
                    </a:lnR>
                    <a:lnT>
                      <a:noFill/>
                    </a:lnT>
                    <a:lnB>
                      <a:noFill/>
                    </a:lnB>
                    <a:solidFill>
                      <a:schemeClr val="bg1"/>
                    </a:solidFill>
                  </a:tcPr>
                </a:tc>
                <a:tc>
                  <a:txBody>
                    <a:bodyPr/>
                    <a:lstStyle/>
                    <a:p>
                      <a:pPr algn="l" fontAlgn="b"/>
                      <a:r>
                        <a:rPr lang="en-US" sz="1800" b="1" i="0" u="none" strike="noStrike" dirty="0">
                          <a:solidFill>
                            <a:srgbClr val="000000"/>
                          </a:solidFill>
                          <a:latin typeface="Calibri"/>
                        </a:rPr>
                        <a:t>Losses - inventory variance -consignment sale</a:t>
                      </a:r>
                    </a:p>
                  </a:txBody>
                  <a:tcPr marL="9525" marR="9525" marT="9525" marB="0">
                    <a:lnL>
                      <a:noFill/>
                    </a:lnL>
                    <a:lnR>
                      <a:noFill/>
                    </a:lnR>
                    <a:lnT>
                      <a:noFill/>
                    </a:lnT>
                    <a:lnB>
                      <a:noFill/>
                    </a:lnB>
                    <a:solidFill>
                      <a:schemeClr val="bg1"/>
                    </a:solidFill>
                  </a:tcPr>
                </a:tc>
              </a:tr>
              <a:tr h="282490">
                <a:tc>
                  <a:txBody>
                    <a:bodyPr/>
                    <a:lstStyle/>
                    <a:p>
                      <a:pPr algn="l" fontAlgn="b"/>
                      <a:r>
                        <a:rPr lang="en-US" sz="1800" b="1" i="0" u="none" strike="noStrike">
                          <a:solidFill>
                            <a:srgbClr val="000000"/>
                          </a:solidFill>
                          <a:latin typeface="Calibri"/>
                        </a:rPr>
                        <a:t>500560</a:t>
                      </a:r>
                    </a:p>
                  </a:txBody>
                  <a:tcPr marL="9525" marR="9525" marT="9525" marB="0">
                    <a:lnL>
                      <a:noFill/>
                    </a:lnL>
                    <a:lnR>
                      <a:noFill/>
                    </a:lnR>
                    <a:lnT>
                      <a:noFill/>
                    </a:lnT>
                    <a:lnB>
                      <a:noFill/>
                    </a:lnB>
                    <a:solidFill>
                      <a:schemeClr val="bg1"/>
                    </a:solidFill>
                  </a:tcPr>
                </a:tc>
                <a:tc>
                  <a:txBody>
                    <a:bodyPr/>
                    <a:lstStyle/>
                    <a:p>
                      <a:pPr algn="l" fontAlgn="b"/>
                      <a:r>
                        <a:rPr lang="en-US" sz="1800" b="1" i="0" u="none" strike="noStrike">
                          <a:solidFill>
                            <a:srgbClr val="000000"/>
                          </a:solidFill>
                          <a:latin typeface="Calibri"/>
                        </a:rPr>
                        <a:t>Safety Clothing</a:t>
                      </a:r>
                    </a:p>
                  </a:txBody>
                  <a:tcPr marL="9525" marR="9525" marT="9525" marB="0">
                    <a:lnL>
                      <a:noFill/>
                    </a:lnL>
                    <a:lnR>
                      <a:noFill/>
                    </a:lnR>
                    <a:lnT>
                      <a:noFill/>
                    </a:lnT>
                    <a:lnB>
                      <a:noFill/>
                    </a:lnB>
                    <a:solidFill>
                      <a:schemeClr val="bg1"/>
                    </a:solidFill>
                  </a:tcPr>
                </a:tc>
              </a:tr>
              <a:tr h="282490">
                <a:tc>
                  <a:txBody>
                    <a:bodyPr/>
                    <a:lstStyle/>
                    <a:p>
                      <a:pPr algn="l" fontAlgn="b"/>
                      <a:r>
                        <a:rPr lang="en-US" sz="1800" b="1" i="0" u="none" strike="noStrike">
                          <a:solidFill>
                            <a:srgbClr val="000000"/>
                          </a:solidFill>
                          <a:latin typeface="Calibri"/>
                        </a:rPr>
                        <a:t>500565</a:t>
                      </a:r>
                    </a:p>
                  </a:txBody>
                  <a:tcPr marL="9525" marR="9525" marT="9525" marB="0">
                    <a:lnL>
                      <a:noFill/>
                    </a:lnL>
                    <a:lnR>
                      <a:noFill/>
                    </a:lnR>
                    <a:lnT>
                      <a:noFill/>
                    </a:lnT>
                    <a:lnB>
                      <a:noFill/>
                    </a:lnB>
                    <a:solidFill>
                      <a:schemeClr val="bg1"/>
                    </a:solidFill>
                  </a:tcPr>
                </a:tc>
                <a:tc>
                  <a:txBody>
                    <a:bodyPr/>
                    <a:lstStyle/>
                    <a:p>
                      <a:pPr algn="l" fontAlgn="b"/>
                      <a:r>
                        <a:rPr lang="en-US" sz="1800" b="1" i="0" u="none" strike="noStrike" dirty="0">
                          <a:solidFill>
                            <a:srgbClr val="000000"/>
                          </a:solidFill>
                          <a:latin typeface="Calibri"/>
                        </a:rPr>
                        <a:t>Safety Equipment</a:t>
                      </a:r>
                    </a:p>
                  </a:txBody>
                  <a:tcPr marL="9525" marR="9525" marT="9525" marB="0">
                    <a:lnL>
                      <a:noFill/>
                    </a:lnL>
                    <a:lnR>
                      <a:noFill/>
                    </a:lnR>
                    <a:lnT>
                      <a:noFill/>
                    </a:lnT>
                    <a:lnB>
                      <a:noFill/>
                    </a:lnB>
                    <a:solidFill>
                      <a:schemeClr val="bg1"/>
                    </a:solidFill>
                  </a:tcPr>
                </a:tc>
              </a:tr>
              <a:tr h="282490">
                <a:tc>
                  <a:txBody>
                    <a:bodyPr/>
                    <a:lstStyle/>
                    <a:p>
                      <a:pPr algn="l" fontAlgn="b"/>
                      <a:r>
                        <a:rPr lang="en-US" sz="1800" b="1" i="0" u="none" strike="noStrike">
                          <a:solidFill>
                            <a:srgbClr val="000000"/>
                          </a:solidFill>
                          <a:latin typeface="Calibri"/>
                        </a:rPr>
                        <a:t>500570</a:t>
                      </a:r>
                    </a:p>
                  </a:txBody>
                  <a:tcPr marL="9525" marR="9525" marT="9525" marB="0">
                    <a:lnL>
                      <a:noFill/>
                    </a:lnL>
                    <a:lnR>
                      <a:noFill/>
                    </a:lnR>
                    <a:lnT>
                      <a:noFill/>
                    </a:lnT>
                    <a:lnB>
                      <a:noFill/>
                    </a:lnB>
                    <a:solidFill>
                      <a:schemeClr val="bg1"/>
                    </a:solidFill>
                  </a:tcPr>
                </a:tc>
                <a:tc>
                  <a:txBody>
                    <a:bodyPr/>
                    <a:lstStyle/>
                    <a:p>
                      <a:pPr algn="l" fontAlgn="b"/>
                      <a:r>
                        <a:rPr lang="en-US" sz="1800" b="1" i="0" u="none" strike="noStrike">
                          <a:solidFill>
                            <a:srgbClr val="000000"/>
                          </a:solidFill>
                          <a:latin typeface="Calibri"/>
                        </a:rPr>
                        <a:t>Sand &amp; Stone</a:t>
                      </a:r>
                    </a:p>
                  </a:txBody>
                  <a:tcPr marL="9525" marR="9525" marT="9525" marB="0">
                    <a:lnL>
                      <a:noFill/>
                    </a:lnL>
                    <a:lnR>
                      <a:noFill/>
                    </a:lnR>
                    <a:lnT>
                      <a:noFill/>
                    </a:lnT>
                    <a:lnB>
                      <a:noFill/>
                    </a:lnB>
                    <a:solidFill>
                      <a:schemeClr val="bg1"/>
                    </a:solidFill>
                  </a:tcPr>
                </a:tc>
              </a:tr>
              <a:tr h="282490">
                <a:tc>
                  <a:txBody>
                    <a:bodyPr/>
                    <a:lstStyle/>
                    <a:p>
                      <a:pPr algn="l" fontAlgn="b"/>
                      <a:r>
                        <a:rPr lang="en-US" sz="1800" b="1" i="0" u="none" strike="noStrike">
                          <a:solidFill>
                            <a:srgbClr val="000000"/>
                          </a:solidFill>
                          <a:latin typeface="Calibri"/>
                        </a:rPr>
                        <a:t>500575</a:t>
                      </a:r>
                    </a:p>
                  </a:txBody>
                  <a:tcPr marL="9525" marR="9525" marT="9525" marB="0">
                    <a:lnL>
                      <a:noFill/>
                    </a:lnL>
                    <a:lnR>
                      <a:noFill/>
                    </a:lnR>
                    <a:lnT>
                      <a:noFill/>
                    </a:lnT>
                    <a:lnB>
                      <a:noFill/>
                    </a:lnB>
                    <a:solidFill>
                      <a:schemeClr val="bg1"/>
                    </a:solidFill>
                  </a:tcPr>
                </a:tc>
                <a:tc>
                  <a:txBody>
                    <a:bodyPr/>
                    <a:lstStyle/>
                    <a:p>
                      <a:pPr algn="l" fontAlgn="b"/>
                      <a:r>
                        <a:rPr lang="en-US" sz="1800" b="1" i="0" u="none" strike="noStrike" dirty="0">
                          <a:solidFill>
                            <a:srgbClr val="000000"/>
                          </a:solidFill>
                          <a:latin typeface="Calibri"/>
                        </a:rPr>
                        <a:t>Scraper Rope</a:t>
                      </a:r>
                    </a:p>
                  </a:txBody>
                  <a:tcPr marL="9525" marR="9525" marT="9525" marB="0">
                    <a:lnL>
                      <a:noFill/>
                    </a:lnL>
                    <a:lnR>
                      <a:noFill/>
                    </a:lnR>
                    <a:lnT>
                      <a:noFill/>
                    </a:lnT>
                    <a:lnB>
                      <a:noFill/>
                    </a:lnB>
                    <a:solidFill>
                      <a:schemeClr val="bg1"/>
                    </a:solidFill>
                  </a:tcPr>
                </a:tc>
              </a:tr>
              <a:tr h="282490">
                <a:tc>
                  <a:txBody>
                    <a:bodyPr/>
                    <a:lstStyle/>
                    <a:p>
                      <a:pPr algn="l" fontAlgn="b"/>
                      <a:r>
                        <a:rPr lang="en-US" sz="1800" b="1" i="0" u="none" strike="noStrike">
                          <a:solidFill>
                            <a:srgbClr val="000000"/>
                          </a:solidFill>
                          <a:latin typeface="Calibri"/>
                        </a:rPr>
                        <a:t>500580</a:t>
                      </a:r>
                    </a:p>
                  </a:txBody>
                  <a:tcPr marL="9525" marR="9525" marT="9525" marB="0">
                    <a:lnL>
                      <a:noFill/>
                    </a:lnL>
                    <a:lnR>
                      <a:noFill/>
                    </a:lnR>
                    <a:lnT>
                      <a:noFill/>
                    </a:lnT>
                    <a:lnB>
                      <a:noFill/>
                    </a:lnB>
                    <a:solidFill>
                      <a:schemeClr val="bg1"/>
                    </a:solidFill>
                  </a:tcPr>
                </a:tc>
                <a:tc>
                  <a:txBody>
                    <a:bodyPr/>
                    <a:lstStyle/>
                    <a:p>
                      <a:pPr algn="l" fontAlgn="b"/>
                      <a:r>
                        <a:rPr lang="en-US" sz="1800" b="1" i="0" u="none" strike="noStrike">
                          <a:solidFill>
                            <a:srgbClr val="000000"/>
                          </a:solidFill>
                          <a:latin typeface="Calibri"/>
                        </a:rPr>
                        <a:t>Scrapers</a:t>
                      </a:r>
                    </a:p>
                  </a:txBody>
                  <a:tcPr marL="9525" marR="9525" marT="9525" marB="0">
                    <a:lnL>
                      <a:noFill/>
                    </a:lnL>
                    <a:lnR>
                      <a:noFill/>
                    </a:lnR>
                    <a:lnT>
                      <a:noFill/>
                    </a:lnT>
                    <a:lnB>
                      <a:noFill/>
                    </a:lnB>
                    <a:solidFill>
                      <a:schemeClr val="bg1"/>
                    </a:solidFill>
                  </a:tcPr>
                </a:tc>
              </a:tr>
              <a:tr h="282490">
                <a:tc>
                  <a:txBody>
                    <a:bodyPr/>
                    <a:lstStyle/>
                    <a:p>
                      <a:pPr algn="l" fontAlgn="b"/>
                      <a:r>
                        <a:rPr lang="en-US" sz="1800" b="1" i="0" u="none" strike="noStrike">
                          <a:solidFill>
                            <a:srgbClr val="000000"/>
                          </a:solidFill>
                          <a:latin typeface="Calibri"/>
                        </a:rPr>
                        <a:t>500585</a:t>
                      </a:r>
                    </a:p>
                  </a:txBody>
                  <a:tcPr marL="9525" marR="9525" marT="9525" marB="0">
                    <a:lnL>
                      <a:noFill/>
                    </a:lnL>
                    <a:lnR>
                      <a:noFill/>
                    </a:lnR>
                    <a:lnT>
                      <a:noFill/>
                    </a:lnT>
                    <a:lnB>
                      <a:noFill/>
                    </a:lnB>
                    <a:solidFill>
                      <a:schemeClr val="bg1"/>
                    </a:solidFill>
                  </a:tcPr>
                </a:tc>
                <a:tc>
                  <a:txBody>
                    <a:bodyPr/>
                    <a:lstStyle/>
                    <a:p>
                      <a:pPr algn="l" fontAlgn="b"/>
                      <a:r>
                        <a:rPr lang="en-US" sz="1800" b="1" i="0" u="none" strike="noStrike">
                          <a:solidFill>
                            <a:srgbClr val="000000"/>
                          </a:solidFill>
                          <a:latin typeface="Calibri"/>
                        </a:rPr>
                        <a:t>Services</a:t>
                      </a:r>
                    </a:p>
                  </a:txBody>
                  <a:tcPr marL="9525" marR="9525" marT="9525" marB="0">
                    <a:lnL>
                      <a:noFill/>
                    </a:lnL>
                    <a:lnR>
                      <a:noFill/>
                    </a:lnR>
                    <a:lnT>
                      <a:noFill/>
                    </a:lnT>
                    <a:lnB>
                      <a:noFill/>
                    </a:lnB>
                    <a:solidFill>
                      <a:schemeClr val="bg1"/>
                    </a:solidFill>
                  </a:tcPr>
                </a:tc>
              </a:tr>
              <a:tr h="282490">
                <a:tc>
                  <a:txBody>
                    <a:bodyPr/>
                    <a:lstStyle/>
                    <a:p>
                      <a:pPr algn="l" fontAlgn="b"/>
                      <a:r>
                        <a:rPr lang="en-US" sz="1800" b="1" i="0" u="none" strike="noStrike">
                          <a:solidFill>
                            <a:srgbClr val="000000"/>
                          </a:solidFill>
                          <a:latin typeface="Calibri"/>
                        </a:rPr>
                        <a:t>500590</a:t>
                      </a:r>
                    </a:p>
                  </a:txBody>
                  <a:tcPr marL="9525" marR="9525" marT="9525" marB="0">
                    <a:lnL>
                      <a:noFill/>
                    </a:lnL>
                    <a:lnR>
                      <a:noFill/>
                    </a:lnR>
                    <a:lnT>
                      <a:noFill/>
                    </a:lnT>
                    <a:lnB>
                      <a:noFill/>
                    </a:lnB>
                    <a:solidFill>
                      <a:schemeClr val="bg1"/>
                    </a:solidFill>
                  </a:tcPr>
                </a:tc>
                <a:tc>
                  <a:txBody>
                    <a:bodyPr/>
                    <a:lstStyle/>
                    <a:p>
                      <a:pPr algn="l" fontAlgn="b"/>
                      <a:r>
                        <a:rPr lang="en-US" sz="1800" b="1" i="0" u="none" strike="noStrike">
                          <a:solidFill>
                            <a:srgbClr val="000000"/>
                          </a:solidFill>
                          <a:latin typeface="Calibri"/>
                        </a:rPr>
                        <a:t>Signs</a:t>
                      </a:r>
                    </a:p>
                  </a:txBody>
                  <a:tcPr marL="9525" marR="9525" marT="9525" marB="0">
                    <a:lnL>
                      <a:noFill/>
                    </a:lnL>
                    <a:lnR>
                      <a:noFill/>
                    </a:lnR>
                    <a:lnT>
                      <a:noFill/>
                    </a:lnT>
                    <a:lnB>
                      <a:noFill/>
                    </a:lnB>
                    <a:solidFill>
                      <a:schemeClr val="bg1"/>
                    </a:solidFill>
                  </a:tcPr>
                </a:tc>
              </a:tr>
              <a:tr h="282490">
                <a:tc>
                  <a:txBody>
                    <a:bodyPr/>
                    <a:lstStyle/>
                    <a:p>
                      <a:pPr algn="l" fontAlgn="b"/>
                      <a:r>
                        <a:rPr lang="en-US" sz="1800" b="1" i="0" u="none" strike="noStrike" dirty="0">
                          <a:solidFill>
                            <a:srgbClr val="000000"/>
                          </a:solidFill>
                          <a:latin typeface="Calibri"/>
                        </a:rPr>
                        <a:t>500595</a:t>
                      </a:r>
                    </a:p>
                  </a:txBody>
                  <a:tcPr marL="9525" marR="9525" marT="9525" marB="0">
                    <a:lnL>
                      <a:noFill/>
                    </a:lnL>
                    <a:lnR>
                      <a:noFill/>
                    </a:lnR>
                    <a:lnT>
                      <a:noFill/>
                    </a:lnT>
                    <a:lnB>
                      <a:noFill/>
                    </a:lnB>
                    <a:solidFill>
                      <a:schemeClr val="bg1"/>
                    </a:solidFill>
                  </a:tcPr>
                </a:tc>
                <a:tc>
                  <a:txBody>
                    <a:bodyPr/>
                    <a:lstStyle/>
                    <a:p>
                      <a:pPr algn="l" fontAlgn="b"/>
                      <a:r>
                        <a:rPr lang="en-US" sz="1800" b="1" i="0" u="none" strike="noStrike">
                          <a:solidFill>
                            <a:srgbClr val="000000"/>
                          </a:solidFill>
                          <a:latin typeface="Calibri"/>
                        </a:rPr>
                        <a:t>Skips &amp; Cages</a:t>
                      </a:r>
                    </a:p>
                  </a:txBody>
                  <a:tcPr marL="9525" marR="9525" marT="9525" marB="0">
                    <a:lnL>
                      <a:noFill/>
                    </a:lnL>
                    <a:lnR>
                      <a:noFill/>
                    </a:lnR>
                    <a:lnT>
                      <a:noFill/>
                    </a:lnT>
                    <a:lnB>
                      <a:noFill/>
                    </a:lnB>
                    <a:solidFill>
                      <a:schemeClr val="bg1"/>
                    </a:solidFill>
                  </a:tcPr>
                </a:tc>
              </a:tr>
              <a:tr h="282490">
                <a:tc>
                  <a:txBody>
                    <a:bodyPr/>
                    <a:lstStyle/>
                    <a:p>
                      <a:pPr algn="l" fontAlgn="b"/>
                      <a:r>
                        <a:rPr lang="en-US" sz="1800" b="1" i="0" u="none" strike="noStrike">
                          <a:solidFill>
                            <a:srgbClr val="000000"/>
                          </a:solidFill>
                          <a:latin typeface="Calibri"/>
                        </a:rPr>
                        <a:t>500600</a:t>
                      </a:r>
                    </a:p>
                  </a:txBody>
                  <a:tcPr marL="9525" marR="9525" marT="9525" marB="0">
                    <a:lnL>
                      <a:noFill/>
                    </a:lnL>
                    <a:lnR>
                      <a:noFill/>
                    </a:lnR>
                    <a:lnT>
                      <a:noFill/>
                    </a:lnT>
                    <a:lnB>
                      <a:noFill/>
                    </a:lnB>
                    <a:solidFill>
                      <a:schemeClr val="bg1"/>
                    </a:solidFill>
                  </a:tcPr>
                </a:tc>
                <a:tc>
                  <a:txBody>
                    <a:bodyPr/>
                    <a:lstStyle/>
                    <a:p>
                      <a:pPr algn="l" fontAlgn="b"/>
                      <a:r>
                        <a:rPr lang="en-US" sz="1800" b="1" i="0" u="none" strike="noStrike">
                          <a:solidFill>
                            <a:srgbClr val="000000"/>
                          </a:solidFill>
                          <a:latin typeface="Calibri"/>
                        </a:rPr>
                        <a:t>Finished Goods Inventory Offset</a:t>
                      </a:r>
                    </a:p>
                  </a:txBody>
                  <a:tcPr marL="9525" marR="9525" marT="9525" marB="0">
                    <a:lnL>
                      <a:noFill/>
                    </a:lnL>
                    <a:lnR>
                      <a:noFill/>
                    </a:lnR>
                    <a:lnT>
                      <a:noFill/>
                    </a:lnT>
                    <a:lnB>
                      <a:noFill/>
                    </a:lnB>
                    <a:solidFill>
                      <a:schemeClr val="bg1"/>
                    </a:solidFill>
                  </a:tcPr>
                </a:tc>
              </a:tr>
              <a:tr h="282490">
                <a:tc>
                  <a:txBody>
                    <a:bodyPr/>
                    <a:lstStyle/>
                    <a:p>
                      <a:pPr algn="l" fontAlgn="b"/>
                      <a:r>
                        <a:rPr lang="en-US" sz="1800" b="1" i="0" u="none" strike="noStrike">
                          <a:solidFill>
                            <a:srgbClr val="000000"/>
                          </a:solidFill>
                          <a:latin typeface="Calibri"/>
                        </a:rPr>
                        <a:t>500605</a:t>
                      </a:r>
                    </a:p>
                  </a:txBody>
                  <a:tcPr marL="9525" marR="9525" marT="9525" marB="0">
                    <a:lnL>
                      <a:noFill/>
                    </a:lnL>
                    <a:lnR>
                      <a:noFill/>
                    </a:lnR>
                    <a:lnT>
                      <a:noFill/>
                    </a:lnT>
                    <a:lnB>
                      <a:noFill/>
                    </a:lnB>
                    <a:solidFill>
                      <a:schemeClr val="bg1"/>
                    </a:solidFill>
                  </a:tcPr>
                </a:tc>
                <a:tc>
                  <a:txBody>
                    <a:bodyPr/>
                    <a:lstStyle/>
                    <a:p>
                      <a:pPr algn="l" fontAlgn="b"/>
                      <a:r>
                        <a:rPr lang="en-US" sz="1800" b="1" i="0" u="none" strike="noStrike">
                          <a:solidFill>
                            <a:srgbClr val="000000"/>
                          </a:solidFill>
                          <a:latin typeface="Calibri"/>
                        </a:rPr>
                        <a:t>Smelting &amp; Refining</a:t>
                      </a:r>
                    </a:p>
                  </a:txBody>
                  <a:tcPr marL="9525" marR="9525" marT="9525" marB="0">
                    <a:lnL>
                      <a:noFill/>
                    </a:lnL>
                    <a:lnR>
                      <a:noFill/>
                    </a:lnR>
                    <a:lnT>
                      <a:noFill/>
                    </a:lnT>
                    <a:lnB>
                      <a:noFill/>
                    </a:lnB>
                    <a:solidFill>
                      <a:schemeClr val="bg1"/>
                    </a:solidFill>
                  </a:tcPr>
                </a:tc>
              </a:tr>
              <a:tr h="282490">
                <a:tc>
                  <a:txBody>
                    <a:bodyPr/>
                    <a:lstStyle/>
                    <a:p>
                      <a:pPr algn="l" fontAlgn="b"/>
                      <a:r>
                        <a:rPr lang="en-US" sz="1800" b="1" i="0" u="none" strike="noStrike">
                          <a:solidFill>
                            <a:srgbClr val="000000"/>
                          </a:solidFill>
                          <a:latin typeface="Calibri"/>
                        </a:rPr>
                        <a:t>500610</a:t>
                      </a:r>
                    </a:p>
                  </a:txBody>
                  <a:tcPr marL="9525" marR="9525" marT="9525" marB="0">
                    <a:lnL>
                      <a:noFill/>
                    </a:lnL>
                    <a:lnR>
                      <a:noFill/>
                    </a:lnR>
                    <a:lnT>
                      <a:noFill/>
                    </a:lnT>
                    <a:lnB>
                      <a:noFill/>
                    </a:lnB>
                    <a:solidFill>
                      <a:schemeClr val="bg1"/>
                    </a:solidFill>
                  </a:tcPr>
                </a:tc>
                <a:tc>
                  <a:txBody>
                    <a:bodyPr/>
                    <a:lstStyle/>
                    <a:p>
                      <a:pPr algn="l" fontAlgn="b"/>
                      <a:r>
                        <a:rPr lang="en-US" sz="1800" b="1" i="0" u="none" strike="noStrike">
                          <a:solidFill>
                            <a:srgbClr val="000000"/>
                          </a:solidFill>
                          <a:latin typeface="Calibri"/>
                        </a:rPr>
                        <a:t>Production Order Settlement - Variance</a:t>
                      </a:r>
                    </a:p>
                  </a:txBody>
                  <a:tcPr marL="9525" marR="9525" marT="9525" marB="0">
                    <a:lnL>
                      <a:noFill/>
                    </a:lnL>
                    <a:lnR>
                      <a:noFill/>
                    </a:lnR>
                    <a:lnT>
                      <a:noFill/>
                    </a:lnT>
                    <a:lnB>
                      <a:noFill/>
                    </a:lnB>
                    <a:solidFill>
                      <a:schemeClr val="bg1"/>
                    </a:solidFill>
                  </a:tcPr>
                </a:tc>
              </a:tr>
              <a:tr h="282490">
                <a:tc>
                  <a:txBody>
                    <a:bodyPr/>
                    <a:lstStyle/>
                    <a:p>
                      <a:pPr algn="l" fontAlgn="b"/>
                      <a:r>
                        <a:rPr lang="en-US" sz="1800" b="1" i="0" u="none" strike="noStrike">
                          <a:solidFill>
                            <a:srgbClr val="000000"/>
                          </a:solidFill>
                          <a:latin typeface="Calibri"/>
                        </a:rPr>
                        <a:t>500615</a:t>
                      </a:r>
                    </a:p>
                  </a:txBody>
                  <a:tcPr marL="9525" marR="9525" marT="9525" marB="0">
                    <a:lnL>
                      <a:noFill/>
                    </a:lnL>
                    <a:lnR>
                      <a:noFill/>
                    </a:lnR>
                    <a:lnT>
                      <a:noFill/>
                    </a:lnT>
                    <a:lnB>
                      <a:noFill/>
                    </a:lnB>
                    <a:solidFill>
                      <a:schemeClr val="bg1"/>
                    </a:solidFill>
                  </a:tcPr>
                </a:tc>
                <a:tc>
                  <a:txBody>
                    <a:bodyPr/>
                    <a:lstStyle/>
                    <a:p>
                      <a:pPr algn="l" fontAlgn="b"/>
                      <a:r>
                        <a:rPr lang="en-US" sz="1800" b="1" i="0" u="none" strike="noStrike">
                          <a:solidFill>
                            <a:srgbClr val="000000"/>
                          </a:solidFill>
                          <a:latin typeface="Calibri"/>
                        </a:rPr>
                        <a:t>Steel Other</a:t>
                      </a:r>
                    </a:p>
                  </a:txBody>
                  <a:tcPr marL="9525" marR="9525" marT="9525" marB="0">
                    <a:lnL>
                      <a:noFill/>
                    </a:lnL>
                    <a:lnR>
                      <a:noFill/>
                    </a:lnR>
                    <a:lnT>
                      <a:noFill/>
                    </a:lnT>
                    <a:lnB>
                      <a:noFill/>
                    </a:lnB>
                    <a:solidFill>
                      <a:schemeClr val="bg1"/>
                    </a:solidFill>
                  </a:tcPr>
                </a:tc>
              </a:tr>
              <a:tr h="282490">
                <a:tc>
                  <a:txBody>
                    <a:bodyPr/>
                    <a:lstStyle/>
                    <a:p>
                      <a:pPr algn="l" fontAlgn="b"/>
                      <a:r>
                        <a:rPr lang="en-US" sz="1800" b="1" i="0" u="none" strike="noStrike">
                          <a:solidFill>
                            <a:srgbClr val="000000"/>
                          </a:solidFill>
                          <a:latin typeface="Calibri"/>
                        </a:rPr>
                        <a:t>500620</a:t>
                      </a:r>
                    </a:p>
                  </a:txBody>
                  <a:tcPr marL="9525" marR="9525" marT="9525" marB="0">
                    <a:lnL>
                      <a:noFill/>
                    </a:lnL>
                    <a:lnR>
                      <a:noFill/>
                    </a:lnR>
                    <a:lnT>
                      <a:noFill/>
                    </a:lnT>
                    <a:lnB>
                      <a:noFill/>
                    </a:lnB>
                    <a:solidFill>
                      <a:schemeClr val="bg1"/>
                    </a:solidFill>
                  </a:tcPr>
                </a:tc>
                <a:tc>
                  <a:txBody>
                    <a:bodyPr/>
                    <a:lstStyle/>
                    <a:p>
                      <a:pPr algn="l" fontAlgn="b"/>
                      <a:r>
                        <a:rPr lang="en-US" sz="1800" b="1" i="0" u="none" strike="noStrike" dirty="0">
                          <a:solidFill>
                            <a:srgbClr val="000000"/>
                          </a:solidFill>
                          <a:latin typeface="Calibri"/>
                        </a:rPr>
                        <a:t>Steel Sections</a:t>
                      </a:r>
                    </a:p>
                  </a:txBody>
                  <a:tcPr marL="9525" marR="9525" marT="9525" marB="0">
                    <a:lnL>
                      <a:noFill/>
                    </a:lnL>
                    <a:lnR>
                      <a:noFill/>
                    </a:lnR>
                    <a:lnT>
                      <a:noFill/>
                    </a:lnT>
                    <a:lnB>
                      <a:noFill/>
                    </a:lnB>
                    <a:solidFill>
                      <a:schemeClr val="bg1"/>
                    </a:solidFill>
                  </a:tcPr>
                </a:tc>
              </a:tr>
              <a:tr h="282490">
                <a:tc>
                  <a:txBody>
                    <a:bodyPr/>
                    <a:lstStyle/>
                    <a:p>
                      <a:pPr algn="l" fontAlgn="b"/>
                      <a:r>
                        <a:rPr lang="en-US" sz="1800" b="1" i="0" u="none" strike="noStrike">
                          <a:solidFill>
                            <a:srgbClr val="000000"/>
                          </a:solidFill>
                          <a:latin typeface="Calibri"/>
                        </a:rPr>
                        <a:t>500625</a:t>
                      </a:r>
                    </a:p>
                  </a:txBody>
                  <a:tcPr marL="9525" marR="9525" marT="9525" marB="0">
                    <a:lnL>
                      <a:noFill/>
                    </a:lnL>
                    <a:lnR>
                      <a:noFill/>
                    </a:lnR>
                    <a:lnT>
                      <a:noFill/>
                    </a:lnT>
                    <a:lnB>
                      <a:noFill/>
                    </a:lnB>
                    <a:solidFill>
                      <a:schemeClr val="bg1"/>
                    </a:solidFill>
                  </a:tcPr>
                </a:tc>
                <a:tc>
                  <a:txBody>
                    <a:bodyPr/>
                    <a:lstStyle/>
                    <a:p>
                      <a:pPr algn="l" fontAlgn="b"/>
                      <a:r>
                        <a:rPr lang="en-US" sz="1800" b="1" i="0" u="none" strike="noStrike" dirty="0">
                          <a:solidFill>
                            <a:srgbClr val="000000"/>
                          </a:solidFill>
                          <a:latin typeface="Calibri"/>
                        </a:rPr>
                        <a:t>Steel Sheets &amp; Plates</a:t>
                      </a:r>
                    </a:p>
                  </a:txBody>
                  <a:tcPr marL="9525" marR="9525" marT="9525" marB="0">
                    <a:lnL>
                      <a:noFill/>
                    </a:lnL>
                    <a:lnR>
                      <a:noFill/>
                    </a:lnR>
                    <a:lnT>
                      <a:noFill/>
                    </a:lnT>
                    <a:lnB>
                      <a:noFill/>
                    </a:lnB>
                    <a:solidFill>
                      <a:schemeClr val="bg1"/>
                    </a:solidFill>
                  </a:tcPr>
                </a:tc>
              </a:tr>
            </a:tbl>
          </a:graphicData>
        </a:graphic>
      </p:graphicFrame>
      <p:graphicFrame>
        <p:nvGraphicFramePr>
          <p:cNvPr id="13" name="Diagram 12"/>
          <p:cNvGraphicFramePr/>
          <p:nvPr/>
        </p:nvGraphicFramePr>
        <p:xfrm>
          <a:off x="6429388" y="1928802"/>
          <a:ext cx="2286016" cy="3693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Arrow Connector 9"/>
          <p:cNvCxnSpPr/>
          <p:nvPr/>
        </p:nvCxnSpPr>
        <p:spPr>
          <a:xfrm rot="10800000">
            <a:off x="1714500" y="4214813"/>
            <a:ext cx="4714875" cy="1287462"/>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2000250" y="3929063"/>
            <a:ext cx="4572000" cy="1573212"/>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flipV="1">
            <a:off x="2143125" y="1571625"/>
            <a:ext cx="4357688" cy="3500438"/>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2831307" y="1750218"/>
            <a:ext cx="3848100" cy="3795713"/>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sp>
        <p:nvSpPr>
          <p:cNvPr id="49196" name="Title 1"/>
          <p:cNvSpPr txBox="1">
            <a:spLocks/>
          </p:cNvSpPr>
          <p:nvPr/>
        </p:nvSpPr>
        <p:spPr bwMode="auto">
          <a:xfrm>
            <a:off x="357188" y="214313"/>
            <a:ext cx="6429375" cy="785812"/>
          </a:xfrm>
          <a:prstGeom prst="rect">
            <a:avLst/>
          </a:prstGeom>
          <a:noFill/>
          <a:ln w="9525">
            <a:noFill/>
            <a:miter lim="800000"/>
            <a:headEnd/>
            <a:tailEnd/>
          </a:ln>
        </p:spPr>
        <p:txBody>
          <a:bodyPr anchor="ctr"/>
          <a:lstStyle/>
          <a:p>
            <a:r>
              <a:rPr lang="en-US" sz="2400" b="1">
                <a:solidFill>
                  <a:srgbClr val="002060"/>
                </a:solidFill>
                <a:latin typeface="Verdana" pitchFamily="34" charset="0"/>
              </a:rPr>
              <a:t>Mapping between modules</a:t>
            </a:r>
          </a:p>
          <a:p>
            <a:r>
              <a:rPr lang="en-ZA" sz="2400" b="1">
                <a:solidFill>
                  <a:srgbClr val="002060"/>
                </a:solidFill>
                <a:latin typeface="Verdana" pitchFamily="34" charset="0"/>
              </a:rPr>
              <a:t>Badly structured</a:t>
            </a:r>
            <a:endParaRPr lang="en-US" sz="2400" b="1">
              <a:solidFill>
                <a:srgbClr val="002060"/>
              </a:solidFill>
              <a:latin typeface="Verdana" pitchFamily="34" charset="0"/>
            </a:endParaRPr>
          </a:p>
        </p:txBody>
      </p:sp>
      <p:pic>
        <p:nvPicPr>
          <p:cNvPr id="25" name="Picture 24" descr="Tangled Wires iStock_000007154954Small.jpg"/>
          <p:cNvPicPr>
            <a:picLocks noChangeAspect="1"/>
          </p:cNvPicPr>
          <p:nvPr/>
        </p:nvPicPr>
        <p:blipFill>
          <a:blip r:embed="rId8" cstate="print"/>
          <a:srcRect/>
          <a:stretch>
            <a:fillRect/>
          </a:stretch>
        </p:blipFill>
        <p:spPr bwMode="auto">
          <a:xfrm>
            <a:off x="3571875" y="3143250"/>
            <a:ext cx="2538413" cy="1606550"/>
          </a:xfrm>
          <a:prstGeom prst="rect">
            <a:avLst/>
          </a:prstGeom>
          <a:noFill/>
          <a:ln w="9525">
            <a:noFill/>
            <a:miter lim="800000"/>
            <a:headEnd/>
            <a:tailEnd/>
          </a:ln>
        </p:spPr>
      </p:pic>
      <p:cxnSp>
        <p:nvCxnSpPr>
          <p:cNvPr id="14" name="Straight Arrow Connector 13"/>
          <p:cNvCxnSpPr/>
          <p:nvPr/>
        </p:nvCxnSpPr>
        <p:spPr>
          <a:xfrm rot="16200000" flipV="1">
            <a:off x="2570944" y="1572428"/>
            <a:ext cx="5502278" cy="2357422"/>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V="1">
            <a:off x="2250278" y="1964510"/>
            <a:ext cx="4929196" cy="4857784"/>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785786" y="1643049"/>
            <a:ext cx="7358115" cy="464347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6200000" flipV="1">
            <a:off x="571474" y="142853"/>
            <a:ext cx="7500991" cy="6643735"/>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4786313" y="5715000"/>
            <a:ext cx="4000500" cy="954088"/>
          </a:xfrm>
          <a:prstGeom prst="rect">
            <a:avLst/>
          </a:prstGeom>
          <a:noFill/>
          <a:ln w="9525">
            <a:noFill/>
            <a:miter lim="800000"/>
            <a:headEnd/>
            <a:tailEnd/>
          </a:ln>
        </p:spPr>
        <p:txBody>
          <a:bodyPr>
            <a:spAutoFit/>
          </a:bodyPr>
          <a:lstStyle/>
          <a:p>
            <a:r>
              <a:rPr lang="en-ZA" sz="1400" b="1" dirty="0">
                <a:solidFill>
                  <a:srgbClr val="FF0000"/>
                </a:solidFill>
                <a:latin typeface="Verdana" pitchFamily="34" charset="0"/>
              </a:rPr>
              <a:t>Lack of consistency in detail in Chart of Accounts, random mapping, difficult and costly to maintain, VERY DIFFICULT to report on strategically</a:t>
            </a:r>
            <a:endParaRPr lang="en-US" sz="1400" b="1" dirty="0">
              <a:solidFill>
                <a:srgbClr val="FF0000"/>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2000"/>
                                        <p:tgtEl>
                                          <p:spTgt spid="21"/>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childTnLst>
                                </p:cTn>
                              </p:par>
                            </p:childTnLst>
                          </p:cTn>
                        </p:par>
                        <p:par>
                          <p:cTn id="25" fill="hold">
                            <p:stCondLst>
                              <p:cond delay="6000"/>
                            </p:stCondLst>
                            <p:childTnLst>
                              <p:par>
                                <p:cTn id="26" presetID="10" presetClass="entr" presetSubtype="0"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2000"/>
                                        <p:tgtEl>
                                          <p:spTgt spid="25"/>
                                        </p:tgtEl>
                                      </p:cBhvr>
                                    </p:animEffect>
                                  </p:childTnLst>
                                </p:cTn>
                              </p:par>
                            </p:childTnLst>
                          </p:cTn>
                        </p:par>
                        <p:par>
                          <p:cTn id="29" fill="hold">
                            <p:stCondLst>
                              <p:cond delay="8000"/>
                            </p:stCondLst>
                            <p:childTnLst>
                              <p:par>
                                <p:cTn id="30" presetID="10"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000"/>
                                        <p:tgtEl>
                                          <p:spTgt spid="14"/>
                                        </p:tgtEl>
                                      </p:cBhvr>
                                    </p:animEffect>
                                  </p:childTnLst>
                                </p:cTn>
                              </p:par>
                              <p:par>
                                <p:cTn id="36" presetID="10"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20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2000"/>
                                        <p:tgtEl>
                                          <p:spTgt spid="20"/>
                                        </p:tgtEl>
                                      </p:cBhvr>
                                    </p:animEffect>
                                  </p:childTnLst>
                                </p:cTn>
                              </p:par>
                              <p:par>
                                <p:cTn id="42" presetID="10" presetClass="entr" presetSubtype="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txBox="1">
            <a:spLocks/>
          </p:cNvSpPr>
          <p:nvPr/>
        </p:nvSpPr>
        <p:spPr bwMode="auto">
          <a:xfrm>
            <a:off x="357188" y="214313"/>
            <a:ext cx="6429375" cy="785812"/>
          </a:xfrm>
          <a:prstGeom prst="rect">
            <a:avLst/>
          </a:prstGeom>
          <a:noFill/>
          <a:ln w="9525">
            <a:noFill/>
            <a:miter lim="800000"/>
            <a:headEnd/>
            <a:tailEnd/>
          </a:ln>
        </p:spPr>
        <p:txBody>
          <a:bodyPr anchor="ctr"/>
          <a:lstStyle/>
          <a:p>
            <a:r>
              <a:rPr lang="en-US" sz="2400" b="1">
                <a:solidFill>
                  <a:srgbClr val="002060"/>
                </a:solidFill>
                <a:latin typeface="Verdana" pitchFamily="34" charset="0"/>
              </a:rPr>
              <a:t>Mapping between modules</a:t>
            </a:r>
          </a:p>
          <a:p>
            <a:r>
              <a:rPr lang="en-ZA" sz="2400" b="1">
                <a:solidFill>
                  <a:srgbClr val="002060"/>
                </a:solidFill>
                <a:latin typeface="Verdana" pitchFamily="34" charset="0"/>
              </a:rPr>
              <a:t>Badly structured</a:t>
            </a:r>
          </a:p>
          <a:p>
            <a:r>
              <a:rPr lang="en-ZA" sz="2400" b="1">
                <a:solidFill>
                  <a:srgbClr val="002060"/>
                </a:solidFill>
                <a:latin typeface="Verdana" pitchFamily="34" charset="0"/>
              </a:rPr>
              <a:t>The spaghetti syndrome</a:t>
            </a:r>
            <a:endParaRPr lang="en-US" sz="2400" b="1">
              <a:solidFill>
                <a:srgbClr val="002060"/>
              </a:solidFill>
              <a:latin typeface="Verdana" pitchFamily="34" charset="0"/>
            </a:endParaRPr>
          </a:p>
        </p:txBody>
      </p:sp>
      <p:sp>
        <p:nvSpPr>
          <p:cNvPr id="24" name="TextBox 23"/>
          <p:cNvSpPr txBox="1"/>
          <p:nvPr/>
        </p:nvSpPr>
        <p:spPr>
          <a:xfrm>
            <a:off x="571500" y="1785938"/>
            <a:ext cx="4643438" cy="4246562"/>
          </a:xfrm>
          <a:prstGeom prst="rect">
            <a:avLst/>
          </a:prstGeom>
          <a:noFill/>
        </p:spPr>
        <p:txBody>
          <a:bodyPr>
            <a:spAutoFit/>
          </a:bodyPr>
          <a:lstStyle/>
          <a:p>
            <a:pPr marL="342900" indent="-342900" fontAlgn="auto">
              <a:spcBef>
                <a:spcPts val="0"/>
              </a:spcBef>
              <a:spcAft>
                <a:spcPts val="0"/>
              </a:spcAft>
              <a:buFont typeface="+mj-lt"/>
              <a:buAutoNum type="arabicPeriod"/>
              <a:defRPr/>
            </a:pPr>
            <a:r>
              <a:rPr lang="en-ZA" dirty="0">
                <a:solidFill>
                  <a:srgbClr val="002060"/>
                </a:solidFill>
                <a:latin typeface="+mn-lt"/>
              </a:rPr>
              <a:t>Can continue to weave a tangled web but as the business grows this will become less and less practical and is likely to eventually block effective operation and certainly reporting</a:t>
            </a:r>
          </a:p>
          <a:p>
            <a:pPr marL="342900" indent="-342900" fontAlgn="auto">
              <a:spcBef>
                <a:spcPts val="0"/>
              </a:spcBef>
              <a:spcAft>
                <a:spcPts val="0"/>
              </a:spcAft>
              <a:buFont typeface="+mj-lt"/>
              <a:buAutoNum type="arabicPeriod"/>
              <a:defRPr/>
            </a:pPr>
            <a:endParaRPr lang="en-ZA" dirty="0">
              <a:solidFill>
                <a:srgbClr val="002060"/>
              </a:solidFill>
              <a:latin typeface="+mn-lt"/>
            </a:endParaRPr>
          </a:p>
          <a:p>
            <a:pPr marL="342900" indent="-342900" fontAlgn="auto">
              <a:spcBef>
                <a:spcPts val="0"/>
              </a:spcBef>
              <a:spcAft>
                <a:spcPts val="0"/>
              </a:spcAft>
              <a:buFont typeface="+mj-lt"/>
              <a:buAutoNum type="arabicPeriod"/>
              <a:defRPr/>
            </a:pPr>
            <a:r>
              <a:rPr lang="en-ZA" dirty="0">
                <a:solidFill>
                  <a:srgbClr val="002060"/>
                </a:solidFill>
                <a:latin typeface="+mn-lt"/>
              </a:rPr>
              <a:t>Likely to become almost impossible to extract the required information</a:t>
            </a:r>
          </a:p>
          <a:p>
            <a:pPr marL="342900" indent="-342900" fontAlgn="auto">
              <a:spcBef>
                <a:spcPts val="0"/>
              </a:spcBef>
              <a:spcAft>
                <a:spcPts val="0"/>
              </a:spcAft>
              <a:buFont typeface="+mj-lt"/>
              <a:buAutoNum type="arabicPeriod"/>
              <a:defRPr/>
            </a:pPr>
            <a:endParaRPr lang="en-ZA" dirty="0">
              <a:solidFill>
                <a:srgbClr val="002060"/>
              </a:solidFill>
              <a:latin typeface="+mn-lt"/>
            </a:endParaRPr>
          </a:p>
          <a:p>
            <a:pPr marL="342900" indent="-342900" fontAlgn="auto">
              <a:spcBef>
                <a:spcPts val="0"/>
              </a:spcBef>
              <a:spcAft>
                <a:spcPts val="0"/>
              </a:spcAft>
              <a:buFont typeface="+mj-lt"/>
              <a:buAutoNum type="arabicPeriod"/>
              <a:defRPr/>
            </a:pPr>
            <a:r>
              <a:rPr lang="en-ZA" dirty="0">
                <a:solidFill>
                  <a:srgbClr val="002060"/>
                </a:solidFill>
                <a:latin typeface="+mn-lt"/>
              </a:rPr>
              <a:t>It is impossible to add precision, logic and structure to data where there is NO precision, logic or structure</a:t>
            </a:r>
            <a:endParaRPr lang="en-US" dirty="0">
              <a:solidFill>
                <a:srgbClr val="002060"/>
              </a:solidFill>
              <a:latin typeface="+mn-lt"/>
            </a:endParaRPr>
          </a:p>
          <a:p>
            <a:pPr fontAlgn="auto">
              <a:spcBef>
                <a:spcPts val="0"/>
              </a:spcBef>
              <a:spcAft>
                <a:spcPts val="0"/>
              </a:spcAft>
              <a:defRPr/>
            </a:pPr>
            <a:endParaRPr lang="en-US" b="1" dirty="0">
              <a:solidFill>
                <a:srgbClr val="002060"/>
              </a:solidFill>
              <a:latin typeface="+mn-lt"/>
            </a:endParaRPr>
          </a:p>
        </p:txBody>
      </p:sp>
      <p:grpSp>
        <p:nvGrpSpPr>
          <p:cNvPr id="2" name="Group 14"/>
          <p:cNvGrpSpPr>
            <a:grpSpLocks/>
          </p:cNvGrpSpPr>
          <p:nvPr/>
        </p:nvGrpSpPr>
        <p:grpSpPr bwMode="auto">
          <a:xfrm>
            <a:off x="5500688" y="1857375"/>
            <a:ext cx="3214687" cy="4321175"/>
            <a:chOff x="2643174" y="2000241"/>
            <a:chExt cx="3214710" cy="4321872"/>
          </a:xfrm>
        </p:grpSpPr>
        <p:pic>
          <p:nvPicPr>
            <p:cNvPr id="50181" name="Picture 10" descr="Plate of spaghetti 03072009.jpg"/>
            <p:cNvPicPr>
              <a:picLocks noChangeAspect="1"/>
            </p:cNvPicPr>
            <p:nvPr/>
          </p:nvPicPr>
          <p:blipFill>
            <a:blip r:embed="rId3" cstate="print"/>
            <a:srcRect/>
            <a:stretch>
              <a:fillRect/>
            </a:stretch>
          </p:blipFill>
          <p:spPr bwMode="auto">
            <a:xfrm>
              <a:off x="2643174" y="2000241"/>
              <a:ext cx="3214710" cy="2262203"/>
            </a:xfrm>
            <a:prstGeom prst="rect">
              <a:avLst/>
            </a:prstGeom>
            <a:noFill/>
            <a:ln w="9525">
              <a:noFill/>
              <a:miter lim="800000"/>
              <a:headEnd/>
              <a:tailEnd/>
            </a:ln>
          </p:spPr>
        </p:pic>
        <p:pic>
          <p:nvPicPr>
            <p:cNvPr id="50182" name="Picture 13" descr="Tangled Wires iStock_000007154954Small.jpg"/>
            <p:cNvPicPr>
              <a:picLocks noChangeAspect="1"/>
            </p:cNvPicPr>
            <p:nvPr/>
          </p:nvPicPr>
          <p:blipFill>
            <a:blip r:embed="rId4" cstate="print"/>
            <a:srcRect/>
            <a:stretch>
              <a:fillRect/>
            </a:stretch>
          </p:blipFill>
          <p:spPr bwMode="auto">
            <a:xfrm>
              <a:off x="2643174" y="4286256"/>
              <a:ext cx="3214710" cy="2035857"/>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cstate="print"/>
          <a:srcRect/>
          <a:stretch>
            <a:fillRect/>
          </a:stretch>
        </p:blipFill>
        <p:spPr bwMode="auto">
          <a:xfrm>
            <a:off x="214313" y="1643063"/>
            <a:ext cx="8582025" cy="5000625"/>
          </a:xfrm>
          <a:prstGeom prst="rect">
            <a:avLst/>
          </a:prstGeom>
          <a:noFill/>
          <a:ln w="9525">
            <a:noFill/>
            <a:miter lim="800000"/>
            <a:headEnd/>
            <a:tailEnd/>
          </a:ln>
        </p:spPr>
      </p:pic>
      <p:sp>
        <p:nvSpPr>
          <p:cNvPr id="51203" name="Title 1"/>
          <p:cNvSpPr txBox="1">
            <a:spLocks/>
          </p:cNvSpPr>
          <p:nvPr/>
        </p:nvSpPr>
        <p:spPr bwMode="auto">
          <a:xfrm>
            <a:off x="357188" y="214313"/>
            <a:ext cx="6429375" cy="785812"/>
          </a:xfrm>
          <a:prstGeom prst="rect">
            <a:avLst/>
          </a:prstGeom>
          <a:noFill/>
          <a:ln w="9525">
            <a:noFill/>
            <a:miter lim="800000"/>
            <a:headEnd/>
            <a:tailEnd/>
          </a:ln>
        </p:spPr>
        <p:txBody>
          <a:bodyPr anchor="ctr"/>
          <a:lstStyle/>
          <a:p>
            <a:r>
              <a:rPr lang="en-ZA" sz="2400" b="1" dirty="0" smtClean="0">
                <a:solidFill>
                  <a:schemeClr val="tx2"/>
                </a:solidFill>
                <a:latin typeface="Verdana" pitchFamily="34" charset="0"/>
              </a:rPr>
              <a:t>... Brand name </a:t>
            </a:r>
            <a:r>
              <a:rPr lang="en-ZA" sz="2400" b="1" dirty="0" err="1" smtClean="0">
                <a:solidFill>
                  <a:schemeClr val="tx2"/>
                </a:solidFill>
                <a:latin typeface="Verdana" pitchFamily="34" charset="0"/>
              </a:rPr>
              <a:t>ERP</a:t>
            </a:r>
            <a:r>
              <a:rPr lang="en-ZA" sz="2400" b="1" dirty="0" smtClean="0">
                <a:solidFill>
                  <a:schemeClr val="tx2"/>
                </a:solidFill>
                <a:latin typeface="Verdana" pitchFamily="34" charset="0"/>
              </a:rPr>
              <a:t> recommended standard chart </a:t>
            </a:r>
            <a:r>
              <a:rPr lang="en-ZA" sz="2400" b="1" dirty="0">
                <a:solidFill>
                  <a:schemeClr val="tx2"/>
                </a:solidFill>
                <a:latin typeface="Verdana" pitchFamily="34" charset="0"/>
              </a:rPr>
              <a:t>of </a:t>
            </a:r>
            <a:r>
              <a:rPr lang="en-ZA" sz="2400" b="1" dirty="0" smtClean="0">
                <a:solidFill>
                  <a:schemeClr val="tx2"/>
                </a:solidFill>
                <a:latin typeface="Verdana" pitchFamily="34" charset="0"/>
              </a:rPr>
              <a:t>accounts</a:t>
            </a:r>
            <a:endParaRPr lang="en-US" sz="2400" b="1" dirty="0">
              <a:solidFill>
                <a:schemeClr val="tx2"/>
              </a:solidFill>
              <a:latin typeface="Verdana" pitchFamily="34" charset="0"/>
            </a:endParaRPr>
          </a:p>
        </p:txBody>
      </p:sp>
      <p:graphicFrame>
        <p:nvGraphicFramePr>
          <p:cNvPr id="8" name="Table 7"/>
          <p:cNvGraphicFramePr>
            <a:graphicFrameLocks noGrp="1"/>
          </p:cNvGraphicFramePr>
          <p:nvPr/>
        </p:nvGraphicFramePr>
        <p:xfrm>
          <a:off x="2757488" y="1428750"/>
          <a:ext cx="6386921" cy="6775980"/>
        </p:xfrm>
        <a:graphic>
          <a:graphicData uri="http://schemas.openxmlformats.org/drawingml/2006/table">
            <a:tbl>
              <a:tblPr/>
              <a:tblGrid>
                <a:gridCol w="193953"/>
                <a:gridCol w="193953"/>
                <a:gridCol w="1798350"/>
                <a:gridCol w="1126642"/>
                <a:gridCol w="3074023"/>
              </a:tblGrid>
              <a:tr h="375180">
                <a:tc gridSpan="3">
                  <a:txBody>
                    <a:bodyPr/>
                    <a:lstStyle/>
                    <a:p>
                      <a:pPr>
                        <a:spcAft>
                          <a:spcPts val="0"/>
                        </a:spcAft>
                      </a:pPr>
                      <a:r>
                        <a:rPr lang="en-GB" sz="1400" b="1" dirty="0">
                          <a:solidFill>
                            <a:srgbClr val="FF0000"/>
                          </a:solidFill>
                          <a:latin typeface="SAP-SANS2002-Light"/>
                          <a:ea typeface="Arial Unicode MS"/>
                          <a:cs typeface="Times New Roman"/>
                        </a:rPr>
                        <a:t>COST OF SALES</a:t>
                      </a:r>
                      <a:endParaRPr lang="en-US" sz="1400" b="1" dirty="0">
                        <a:latin typeface="SAPFolioLight"/>
                        <a:ea typeface="Arial Unicode MS"/>
                        <a:cs typeface="Times New Roman"/>
                      </a:endParaRPr>
                    </a:p>
                  </a:txBody>
                  <a:tcPr marL="60994" marR="6099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a:spcAft>
                          <a:spcPts val="0"/>
                        </a:spcAft>
                      </a:pPr>
                      <a:r>
                        <a:rPr lang="en-GB" sz="1400" b="1">
                          <a:latin typeface="Arial"/>
                          <a:ea typeface="Arial Unicode MS"/>
                          <a:cs typeface="Times New Roman"/>
                        </a:rPr>
                        <a:t> </a:t>
                      </a:r>
                      <a:endParaRPr lang="en-US" sz="1400" b="1">
                        <a:latin typeface="SAPFolioLight"/>
                        <a:ea typeface="Arial Unicode MS"/>
                        <a:cs typeface="Times New Roman"/>
                      </a:endParaRPr>
                    </a:p>
                  </a:txBody>
                  <a:tcPr marL="60994" marR="6099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GB" sz="1400" b="1">
                          <a:latin typeface="Arial"/>
                          <a:ea typeface="Arial Unicode MS"/>
                          <a:cs typeface="Times New Roman"/>
                        </a:rPr>
                        <a:t> </a:t>
                      </a:r>
                      <a:endParaRPr lang="en-US" sz="1400" b="1">
                        <a:latin typeface="SAPFolioLight"/>
                        <a:ea typeface="Arial Unicode MS"/>
                        <a:cs typeface="Times New Roman"/>
                      </a:endParaRPr>
                    </a:p>
                  </a:txBody>
                  <a:tcPr marL="60994" marR="60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46709">
                <a:tc>
                  <a:txBody>
                    <a:bodyPr/>
                    <a:lstStyle/>
                    <a:p>
                      <a:pPr>
                        <a:spcAft>
                          <a:spcPts val="0"/>
                        </a:spcAft>
                      </a:pPr>
                      <a:r>
                        <a:rPr lang="en-GB" sz="1400" b="1">
                          <a:solidFill>
                            <a:srgbClr val="666699"/>
                          </a:solidFill>
                          <a:latin typeface="Arial"/>
                          <a:ea typeface="Arial Unicode MS"/>
                          <a:cs typeface="Times New Roman"/>
                        </a:rPr>
                        <a:t> </a:t>
                      </a:r>
                      <a:endParaRPr lang="en-US" sz="1400" b="1">
                        <a:latin typeface="SAPFolioLight"/>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spcAft>
                          <a:spcPts val="0"/>
                        </a:spcAft>
                      </a:pPr>
                      <a:r>
                        <a:rPr lang="en-GB" sz="1400" b="1" dirty="0">
                          <a:solidFill>
                            <a:srgbClr val="666699"/>
                          </a:solidFill>
                          <a:latin typeface="SAP-SANS2002-Light"/>
                          <a:ea typeface="Arial Unicode MS"/>
                          <a:cs typeface="Times New Roman"/>
                        </a:rPr>
                        <a:t>MATERIAL EXPENSE</a:t>
                      </a:r>
                      <a:endParaRPr lang="en-US" sz="1400" b="1" dirty="0">
                        <a:latin typeface="SAPFolioLight"/>
                        <a:ea typeface="Arial Unicode MS"/>
                        <a:cs typeface="Times New Roman"/>
                      </a:endParaRPr>
                    </a:p>
                  </a:txBody>
                  <a:tcPr marL="60994" marR="6099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a:spcAft>
                          <a:spcPts val="0"/>
                        </a:spcAft>
                      </a:pPr>
                      <a:endParaRPr lang="en-GB" sz="1400" b="1">
                        <a:solidFill>
                          <a:srgbClr val="993366"/>
                        </a:solidFill>
                        <a:latin typeface="SAPFolioMedium"/>
                        <a:ea typeface="Arial Unicode MS"/>
                        <a:cs typeface="Times New Roman"/>
                      </a:endParaRPr>
                    </a:p>
                    <a:p>
                      <a:pPr>
                        <a:spcAft>
                          <a:spcPts val="0"/>
                        </a:spcAft>
                      </a:pPr>
                      <a:r>
                        <a:rPr lang="en-GB" sz="1400" b="1">
                          <a:solidFill>
                            <a:srgbClr val="993366"/>
                          </a:solidFill>
                          <a:latin typeface="SAPFolioMedium"/>
                          <a:ea typeface="Arial Unicode MS"/>
                          <a:cs typeface="Times New Roman"/>
                        </a:rPr>
                        <a:t>500000 - 509999</a:t>
                      </a:r>
                      <a:endParaRPr lang="en-US" sz="1400" b="1">
                        <a:latin typeface="SAPFolioLight"/>
                        <a:ea typeface="Arial Unicode MS"/>
                        <a:cs typeface="Times New Roman"/>
                      </a:endParaRPr>
                    </a:p>
                    <a:p>
                      <a:pPr>
                        <a:spcAft>
                          <a:spcPts val="0"/>
                        </a:spcAft>
                      </a:pPr>
                      <a:r>
                        <a:rPr lang="en-GB" sz="1400" b="1">
                          <a:solidFill>
                            <a:srgbClr val="993366"/>
                          </a:solidFill>
                          <a:latin typeface="SAPFolioMedium"/>
                          <a:ea typeface="Arial Unicode MS"/>
                          <a:cs typeface="Times New Roman"/>
                        </a:rPr>
                        <a:t> </a:t>
                      </a:r>
                      <a:endParaRPr lang="en-US" sz="1400" b="1">
                        <a:latin typeface="SAPFolioLight"/>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2485">
                <a:tc>
                  <a:txBody>
                    <a:bodyPr/>
                    <a:lstStyle/>
                    <a:p>
                      <a:pPr algn="ctr">
                        <a:spcAft>
                          <a:spcPts val="0"/>
                        </a:spcAft>
                      </a:pPr>
                      <a:r>
                        <a:rPr lang="en-GB" sz="1400" b="1">
                          <a:solidFill>
                            <a:srgbClr val="993366"/>
                          </a:solidFill>
                          <a:latin typeface="SAPFolioMedium"/>
                          <a:ea typeface="Arial Unicode MS"/>
                          <a:cs typeface="Times New Roman"/>
                        </a:rPr>
                        <a:t> </a:t>
                      </a:r>
                      <a:endParaRPr lang="en-US" sz="1400" b="1">
                        <a:latin typeface="SAPFolioLight"/>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b="1">
                          <a:solidFill>
                            <a:srgbClr val="993366"/>
                          </a:solidFill>
                          <a:latin typeface="SAPFolioMedium"/>
                          <a:ea typeface="Arial Unicode MS"/>
                          <a:cs typeface="Times New Roman"/>
                        </a:rPr>
                        <a:t> </a:t>
                      </a:r>
                      <a:endParaRPr lang="en-US" sz="1400" b="1">
                        <a:latin typeface="SAPFolioLight"/>
                        <a:ea typeface="Arial Unicode MS"/>
                        <a:cs typeface="Times New Roman"/>
                      </a:endParaRPr>
                    </a:p>
                  </a:txBody>
                  <a:tcPr marL="60994" marR="609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b="1">
                          <a:solidFill>
                            <a:srgbClr val="993366"/>
                          </a:solidFill>
                          <a:latin typeface="SAPFolioMedium"/>
                          <a:ea typeface="Arial Unicode MS"/>
                          <a:cs typeface="Times New Roman"/>
                        </a:rPr>
                        <a:t>500000</a:t>
                      </a:r>
                      <a:endParaRPr lang="en-US" sz="1400" b="1">
                        <a:latin typeface="SAPFolioLight"/>
                        <a:ea typeface="Arial Unicode MS"/>
                        <a:cs typeface="Times New Roman"/>
                      </a:endParaRPr>
                    </a:p>
                  </a:txBody>
                  <a:tcPr marL="60994" marR="609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en-GB" sz="1400" b="1">
                          <a:latin typeface="SAPFolioLight"/>
                          <a:ea typeface="Arial Unicode MS"/>
                          <a:cs typeface="Times New Roman"/>
                        </a:rPr>
                        <a:t> </a:t>
                      </a:r>
                      <a:endParaRPr lang="en-US" sz="1400" b="1">
                        <a:latin typeface="SAPFolioLight"/>
                        <a:ea typeface="Arial Unicode MS"/>
                        <a:cs typeface="Times New Roman"/>
                      </a:endParaRPr>
                    </a:p>
                  </a:txBody>
                  <a:tcPr marL="60994" marR="6099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GB" sz="1400" b="1">
                          <a:latin typeface="SAPFolioLight"/>
                          <a:ea typeface="Arial Unicode MS"/>
                          <a:cs typeface="Times New Roman"/>
                        </a:rPr>
                        <a:t>Raw Materials - consumed</a:t>
                      </a:r>
                      <a:endParaRPr lang="en-US" sz="1400" b="1">
                        <a:latin typeface="SAPFolioLight"/>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2485">
                <a:tc>
                  <a:txBody>
                    <a:bodyPr/>
                    <a:lstStyle/>
                    <a:p>
                      <a:pPr>
                        <a:spcAft>
                          <a:spcPts val="0"/>
                        </a:spcAft>
                      </a:pPr>
                      <a:endParaRPr lang="en-GB" sz="1400" b="1">
                        <a:solidFill>
                          <a:srgbClr val="993366"/>
                        </a:solidFill>
                        <a:latin typeface="SAPFolioMedium"/>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endParaRPr lang="en-GB" sz="1400" b="1">
                        <a:solidFill>
                          <a:srgbClr val="993366"/>
                        </a:solidFill>
                        <a:latin typeface="SAPFolioMedium"/>
                        <a:ea typeface="Arial Unicode MS"/>
                        <a:cs typeface="Times New Roman"/>
                      </a:endParaRPr>
                    </a:p>
                  </a:txBody>
                  <a:tcPr marL="60994" marR="609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b="1">
                          <a:solidFill>
                            <a:srgbClr val="993366"/>
                          </a:solidFill>
                          <a:latin typeface="SAPFolioMedium"/>
                          <a:ea typeface="Arial Unicode MS"/>
                          <a:cs typeface="Times New Roman"/>
                        </a:rPr>
                        <a:t>500001</a:t>
                      </a:r>
                      <a:endParaRPr lang="en-US" sz="1400" b="1">
                        <a:latin typeface="SAPFolioLight"/>
                        <a:ea typeface="Arial Unicode MS"/>
                        <a:cs typeface="Times New Roman"/>
                      </a:endParaRPr>
                    </a:p>
                  </a:txBody>
                  <a:tcPr marL="60994" marR="609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endParaRPr lang="en-GB" sz="1400" b="1">
                        <a:latin typeface="SAPFolioLight"/>
                        <a:ea typeface="Arial Unicode MS"/>
                        <a:cs typeface="Times New Roman"/>
                      </a:endParaRPr>
                    </a:p>
                  </a:txBody>
                  <a:tcPr marL="60994" marR="6099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GB" sz="1400" b="1">
                          <a:latin typeface="SAPFolioLight"/>
                          <a:ea typeface="Arial Unicode MS"/>
                          <a:cs typeface="Times New Roman"/>
                        </a:rPr>
                        <a:t>Raw Material - Wastage</a:t>
                      </a:r>
                      <a:endParaRPr lang="en-US" sz="1400" b="1">
                        <a:latin typeface="SAPFolioLight"/>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2485">
                <a:tc>
                  <a:txBody>
                    <a:bodyPr/>
                    <a:lstStyle/>
                    <a:p>
                      <a:pPr>
                        <a:spcAft>
                          <a:spcPts val="0"/>
                        </a:spcAft>
                      </a:pPr>
                      <a:endParaRPr lang="en-GB" sz="1400" b="1">
                        <a:solidFill>
                          <a:srgbClr val="993366"/>
                        </a:solidFill>
                        <a:latin typeface="SAPFolioMedium"/>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endParaRPr lang="en-GB" sz="1400" b="1">
                        <a:solidFill>
                          <a:srgbClr val="993366"/>
                        </a:solidFill>
                        <a:latin typeface="SAPFolioMedium"/>
                        <a:ea typeface="Arial Unicode MS"/>
                        <a:cs typeface="Times New Roman"/>
                      </a:endParaRPr>
                    </a:p>
                  </a:txBody>
                  <a:tcPr marL="60994" marR="609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b="1">
                          <a:solidFill>
                            <a:srgbClr val="993366"/>
                          </a:solidFill>
                          <a:latin typeface="SAPFolioMedium"/>
                          <a:ea typeface="Arial Unicode MS"/>
                          <a:cs typeface="Times New Roman"/>
                        </a:rPr>
                        <a:t>500002</a:t>
                      </a:r>
                      <a:endParaRPr lang="en-US" sz="1400" b="1">
                        <a:latin typeface="SAPFolioLight"/>
                        <a:ea typeface="Arial Unicode MS"/>
                        <a:cs typeface="Times New Roman"/>
                      </a:endParaRPr>
                    </a:p>
                  </a:txBody>
                  <a:tcPr marL="60994" marR="609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endParaRPr lang="en-GB" sz="1400" b="1">
                        <a:latin typeface="SAPFolioLight"/>
                        <a:ea typeface="Arial Unicode MS"/>
                        <a:cs typeface="Times New Roman"/>
                      </a:endParaRPr>
                    </a:p>
                  </a:txBody>
                  <a:tcPr marL="60994" marR="6099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GB" sz="1400" b="1">
                          <a:latin typeface="SAPFolioLight"/>
                          <a:ea typeface="Arial Unicode MS"/>
                          <a:cs typeface="Times New Roman"/>
                        </a:rPr>
                        <a:t>Raw Material – Wastage 2</a:t>
                      </a:r>
                      <a:endParaRPr lang="en-US" sz="1400" b="1">
                        <a:latin typeface="SAPFolioLight"/>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2485">
                <a:tc>
                  <a:txBody>
                    <a:bodyPr/>
                    <a:lstStyle/>
                    <a:p>
                      <a:pPr algn="ctr">
                        <a:spcAft>
                          <a:spcPts val="0"/>
                        </a:spcAft>
                      </a:pPr>
                      <a:r>
                        <a:rPr lang="en-GB" sz="1400" b="1">
                          <a:solidFill>
                            <a:srgbClr val="993366"/>
                          </a:solidFill>
                          <a:latin typeface="SAPFolioMedium"/>
                          <a:ea typeface="Arial Unicode MS"/>
                          <a:cs typeface="Times New Roman"/>
                        </a:rPr>
                        <a:t> </a:t>
                      </a:r>
                      <a:endParaRPr lang="en-US" sz="1400" b="1">
                        <a:latin typeface="SAPFolioLight"/>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b="1">
                          <a:solidFill>
                            <a:srgbClr val="993366"/>
                          </a:solidFill>
                          <a:latin typeface="SAPFolioMedium"/>
                          <a:ea typeface="Arial Unicode MS"/>
                          <a:cs typeface="Times New Roman"/>
                        </a:rPr>
                        <a:t> </a:t>
                      </a:r>
                      <a:endParaRPr lang="en-US" sz="1400" b="1">
                        <a:latin typeface="SAPFolioLight"/>
                        <a:ea typeface="Arial Unicode MS"/>
                        <a:cs typeface="Times New Roman"/>
                      </a:endParaRPr>
                    </a:p>
                  </a:txBody>
                  <a:tcPr marL="60994" marR="609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b="1">
                          <a:solidFill>
                            <a:srgbClr val="993366"/>
                          </a:solidFill>
                          <a:latin typeface="SAPFolioMedium"/>
                          <a:ea typeface="Arial Unicode MS"/>
                          <a:cs typeface="Times New Roman"/>
                        </a:rPr>
                        <a:t>500005</a:t>
                      </a:r>
                      <a:endParaRPr lang="en-US" sz="1400" b="1">
                        <a:latin typeface="SAPFolioLight"/>
                        <a:ea typeface="Arial Unicode MS"/>
                        <a:cs typeface="Times New Roman"/>
                      </a:endParaRPr>
                    </a:p>
                  </a:txBody>
                  <a:tcPr marL="60994" marR="609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en-GB" sz="1400" b="1">
                          <a:latin typeface="SAPFolioLight"/>
                          <a:ea typeface="Arial Unicode MS"/>
                          <a:cs typeface="Times New Roman"/>
                        </a:rPr>
                        <a:t> </a:t>
                      </a:r>
                      <a:endParaRPr lang="en-US" sz="1400" b="1">
                        <a:latin typeface="SAPFolioLight"/>
                        <a:ea typeface="Arial Unicode MS"/>
                        <a:cs typeface="Times New Roman"/>
                      </a:endParaRPr>
                    </a:p>
                  </a:txBody>
                  <a:tcPr marL="60994" marR="6099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GB" sz="1400" b="1">
                          <a:latin typeface="SAPFolioLight"/>
                          <a:ea typeface="Arial Unicode MS"/>
                          <a:cs typeface="Times New Roman"/>
                        </a:rPr>
                        <a:t>Raw Materials - Cost of Goods Sold</a:t>
                      </a:r>
                      <a:endParaRPr lang="en-US" sz="1400" b="1">
                        <a:latin typeface="SAPFolioLight"/>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2485">
                <a:tc>
                  <a:txBody>
                    <a:bodyPr/>
                    <a:lstStyle/>
                    <a:p>
                      <a:pPr algn="ctr">
                        <a:spcAft>
                          <a:spcPts val="0"/>
                        </a:spcAft>
                      </a:pPr>
                      <a:r>
                        <a:rPr lang="en-GB" sz="1400" b="1">
                          <a:solidFill>
                            <a:srgbClr val="993366"/>
                          </a:solidFill>
                          <a:latin typeface="SAPFolioMedium"/>
                          <a:ea typeface="Arial Unicode MS"/>
                          <a:cs typeface="Times New Roman"/>
                        </a:rPr>
                        <a:t> </a:t>
                      </a:r>
                      <a:endParaRPr lang="en-US" sz="1400" b="1">
                        <a:latin typeface="SAPFolioLight"/>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b="1">
                          <a:solidFill>
                            <a:srgbClr val="993366"/>
                          </a:solidFill>
                          <a:latin typeface="SAPFolioMedium"/>
                          <a:ea typeface="Arial Unicode MS"/>
                          <a:cs typeface="Times New Roman"/>
                        </a:rPr>
                        <a:t> </a:t>
                      </a:r>
                      <a:endParaRPr lang="en-US" sz="1400" b="1">
                        <a:latin typeface="SAPFolioLight"/>
                        <a:ea typeface="Arial Unicode MS"/>
                        <a:cs typeface="Times New Roman"/>
                      </a:endParaRPr>
                    </a:p>
                  </a:txBody>
                  <a:tcPr marL="60994" marR="609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b="1">
                          <a:solidFill>
                            <a:srgbClr val="993366"/>
                          </a:solidFill>
                          <a:latin typeface="SAPFolioMedium"/>
                          <a:ea typeface="Arial Unicode MS"/>
                          <a:cs typeface="Times New Roman"/>
                        </a:rPr>
                        <a:t>500010</a:t>
                      </a:r>
                      <a:endParaRPr lang="en-US" sz="1400" b="1">
                        <a:latin typeface="SAPFolioLight"/>
                        <a:ea typeface="Arial Unicode MS"/>
                        <a:cs typeface="Times New Roman"/>
                      </a:endParaRPr>
                    </a:p>
                  </a:txBody>
                  <a:tcPr marL="60994" marR="609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en-GB" sz="1400" b="1">
                          <a:latin typeface="SAPFolioLight"/>
                          <a:ea typeface="Arial Unicode MS"/>
                          <a:cs typeface="Times New Roman"/>
                        </a:rPr>
                        <a:t> </a:t>
                      </a:r>
                      <a:endParaRPr lang="en-US" sz="1400" b="1">
                        <a:latin typeface="SAPFolioLight"/>
                        <a:ea typeface="Arial Unicode MS"/>
                        <a:cs typeface="Times New Roman"/>
                      </a:endParaRPr>
                    </a:p>
                  </a:txBody>
                  <a:tcPr marL="60994" marR="6099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GB" sz="1400" b="1">
                          <a:latin typeface="SAPFolioLight"/>
                          <a:ea typeface="Arial Unicode MS"/>
                          <a:cs typeface="Times New Roman"/>
                        </a:rPr>
                        <a:t>Raw Materials - scrapped</a:t>
                      </a:r>
                      <a:endParaRPr lang="en-US" sz="1400" b="1">
                        <a:latin typeface="SAPFolioLight"/>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2485">
                <a:tc>
                  <a:txBody>
                    <a:bodyPr/>
                    <a:lstStyle/>
                    <a:p>
                      <a:pPr algn="ctr">
                        <a:spcAft>
                          <a:spcPts val="0"/>
                        </a:spcAft>
                      </a:pPr>
                      <a:r>
                        <a:rPr lang="en-GB" sz="1400" b="1">
                          <a:solidFill>
                            <a:srgbClr val="993366"/>
                          </a:solidFill>
                          <a:latin typeface="SAPFolioMedium"/>
                          <a:ea typeface="Arial Unicode MS"/>
                          <a:cs typeface="Times New Roman"/>
                        </a:rPr>
                        <a:t> </a:t>
                      </a:r>
                      <a:endParaRPr lang="en-US" sz="1400" b="1">
                        <a:latin typeface="SAPFolioLight"/>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b="1">
                          <a:solidFill>
                            <a:srgbClr val="993366"/>
                          </a:solidFill>
                          <a:latin typeface="SAPFolioMedium"/>
                          <a:ea typeface="Arial Unicode MS"/>
                          <a:cs typeface="Times New Roman"/>
                        </a:rPr>
                        <a:t> </a:t>
                      </a:r>
                      <a:endParaRPr lang="en-US" sz="1400" b="1">
                        <a:latin typeface="SAPFolioLight"/>
                        <a:ea typeface="Arial Unicode MS"/>
                        <a:cs typeface="Times New Roman"/>
                      </a:endParaRPr>
                    </a:p>
                  </a:txBody>
                  <a:tcPr marL="60994" marR="609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b="1">
                          <a:solidFill>
                            <a:srgbClr val="993366"/>
                          </a:solidFill>
                          <a:latin typeface="SAPFolioMedium"/>
                          <a:ea typeface="Arial Unicode MS"/>
                          <a:cs typeface="Times New Roman"/>
                        </a:rPr>
                        <a:t>500015</a:t>
                      </a:r>
                      <a:endParaRPr lang="en-US" sz="1400" b="1">
                        <a:latin typeface="SAPFolioLight"/>
                        <a:ea typeface="Arial Unicode MS"/>
                        <a:cs typeface="Times New Roman"/>
                      </a:endParaRPr>
                    </a:p>
                  </a:txBody>
                  <a:tcPr marL="60994" marR="609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en-GB" sz="1400" b="1">
                          <a:latin typeface="SAPFolioLight"/>
                          <a:ea typeface="Arial Unicode MS"/>
                          <a:cs typeface="Times New Roman"/>
                        </a:rPr>
                        <a:t> </a:t>
                      </a:r>
                      <a:endParaRPr lang="en-US" sz="1400" b="1">
                        <a:latin typeface="SAPFolioLight"/>
                        <a:ea typeface="Arial Unicode MS"/>
                        <a:cs typeface="Times New Roman"/>
                      </a:endParaRPr>
                    </a:p>
                  </a:txBody>
                  <a:tcPr marL="60994" marR="6099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GB" sz="1400" b="1">
                          <a:latin typeface="SAPFolioLight"/>
                          <a:ea typeface="Arial Unicode MS"/>
                          <a:cs typeface="Times New Roman"/>
                        </a:rPr>
                        <a:t>Raw material 2 consumption</a:t>
                      </a:r>
                      <a:endParaRPr lang="en-US" sz="1400" b="1">
                        <a:latin typeface="SAPFolioLight"/>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2485">
                <a:tc>
                  <a:txBody>
                    <a:bodyPr/>
                    <a:lstStyle/>
                    <a:p>
                      <a:pPr algn="ctr">
                        <a:spcAft>
                          <a:spcPts val="0"/>
                        </a:spcAft>
                      </a:pPr>
                      <a:r>
                        <a:rPr lang="en-GB" sz="1400" b="1">
                          <a:solidFill>
                            <a:srgbClr val="993366"/>
                          </a:solidFill>
                          <a:latin typeface="SAPFolioMedium"/>
                          <a:ea typeface="Arial Unicode MS"/>
                          <a:cs typeface="Times New Roman"/>
                        </a:rPr>
                        <a:t> </a:t>
                      </a:r>
                      <a:endParaRPr lang="en-US" sz="1400" b="1">
                        <a:latin typeface="SAPFolioLight"/>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b="1">
                          <a:solidFill>
                            <a:srgbClr val="993366"/>
                          </a:solidFill>
                          <a:latin typeface="SAPFolioMedium"/>
                          <a:ea typeface="Arial Unicode MS"/>
                          <a:cs typeface="Times New Roman"/>
                        </a:rPr>
                        <a:t> </a:t>
                      </a:r>
                      <a:endParaRPr lang="en-US" sz="1400" b="1">
                        <a:latin typeface="SAPFolioLight"/>
                        <a:ea typeface="Arial Unicode MS"/>
                        <a:cs typeface="Times New Roman"/>
                      </a:endParaRPr>
                    </a:p>
                  </a:txBody>
                  <a:tcPr marL="60994" marR="609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b="1">
                          <a:solidFill>
                            <a:srgbClr val="993366"/>
                          </a:solidFill>
                          <a:latin typeface="SAPFolioMedium"/>
                          <a:ea typeface="Arial Unicode MS"/>
                          <a:cs typeface="Times New Roman"/>
                        </a:rPr>
                        <a:t>500020</a:t>
                      </a:r>
                      <a:endParaRPr lang="en-US" sz="1400" b="1">
                        <a:latin typeface="SAPFolioLight"/>
                        <a:ea typeface="Arial Unicode MS"/>
                        <a:cs typeface="Times New Roman"/>
                      </a:endParaRPr>
                    </a:p>
                  </a:txBody>
                  <a:tcPr marL="60994" marR="609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en-GB" sz="1400" b="1">
                          <a:latin typeface="SAPFolioLight"/>
                          <a:ea typeface="Arial Unicode MS"/>
                          <a:cs typeface="Times New Roman"/>
                        </a:rPr>
                        <a:t> </a:t>
                      </a:r>
                      <a:endParaRPr lang="en-US" sz="1400" b="1">
                        <a:latin typeface="SAPFolioLight"/>
                        <a:ea typeface="Arial Unicode MS"/>
                        <a:cs typeface="Times New Roman"/>
                      </a:endParaRPr>
                    </a:p>
                  </a:txBody>
                  <a:tcPr marL="60994" marR="6099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GB" sz="1400" b="1">
                          <a:latin typeface="SAPFolioLight"/>
                          <a:ea typeface="Arial Unicode MS"/>
                          <a:cs typeface="Times New Roman"/>
                        </a:rPr>
                        <a:t>Finished Goods - consumed</a:t>
                      </a:r>
                      <a:endParaRPr lang="en-US" sz="1400" b="1">
                        <a:latin typeface="SAPFolioLight"/>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2485">
                <a:tc>
                  <a:txBody>
                    <a:bodyPr/>
                    <a:lstStyle/>
                    <a:p>
                      <a:pPr algn="ctr">
                        <a:spcAft>
                          <a:spcPts val="0"/>
                        </a:spcAft>
                      </a:pPr>
                      <a:r>
                        <a:rPr lang="en-GB" sz="1400" b="1">
                          <a:solidFill>
                            <a:srgbClr val="993366"/>
                          </a:solidFill>
                          <a:latin typeface="SAPFolioMedium"/>
                          <a:ea typeface="Arial Unicode MS"/>
                          <a:cs typeface="Times New Roman"/>
                        </a:rPr>
                        <a:t> </a:t>
                      </a:r>
                      <a:endParaRPr lang="en-US" sz="1400" b="1">
                        <a:latin typeface="SAPFolioLight"/>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b="1">
                          <a:solidFill>
                            <a:srgbClr val="993366"/>
                          </a:solidFill>
                          <a:latin typeface="SAPFolioMedium"/>
                          <a:ea typeface="Arial Unicode MS"/>
                          <a:cs typeface="Times New Roman"/>
                        </a:rPr>
                        <a:t> </a:t>
                      </a:r>
                      <a:endParaRPr lang="en-US" sz="1400" b="1">
                        <a:latin typeface="SAPFolioLight"/>
                        <a:ea typeface="Arial Unicode MS"/>
                        <a:cs typeface="Times New Roman"/>
                      </a:endParaRPr>
                    </a:p>
                  </a:txBody>
                  <a:tcPr marL="60994" marR="609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b="1">
                          <a:solidFill>
                            <a:srgbClr val="993366"/>
                          </a:solidFill>
                          <a:latin typeface="SAPFolioMedium"/>
                          <a:ea typeface="Arial Unicode MS"/>
                          <a:cs typeface="Times New Roman"/>
                        </a:rPr>
                        <a:t>500025</a:t>
                      </a:r>
                      <a:endParaRPr lang="en-US" sz="1400" b="1">
                        <a:latin typeface="SAPFolioLight"/>
                        <a:ea typeface="Arial Unicode MS"/>
                        <a:cs typeface="Times New Roman"/>
                      </a:endParaRPr>
                    </a:p>
                  </a:txBody>
                  <a:tcPr marL="60994" marR="609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en-GB" sz="1400" b="1">
                          <a:latin typeface="SAPFolioLight"/>
                          <a:ea typeface="Arial Unicode MS"/>
                          <a:cs typeface="Times New Roman"/>
                        </a:rPr>
                        <a:t> </a:t>
                      </a:r>
                      <a:endParaRPr lang="en-US" sz="1400" b="1">
                        <a:latin typeface="SAPFolioLight"/>
                        <a:ea typeface="Arial Unicode MS"/>
                        <a:cs typeface="Times New Roman"/>
                      </a:endParaRPr>
                    </a:p>
                  </a:txBody>
                  <a:tcPr marL="60994" marR="6099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GB" sz="1400" b="1">
                          <a:latin typeface="SAPFolioLight"/>
                          <a:ea typeface="Arial Unicode MS"/>
                          <a:cs typeface="Times New Roman"/>
                        </a:rPr>
                        <a:t>Finished Goods - Cost of Goods Sold</a:t>
                      </a:r>
                      <a:endParaRPr lang="en-US" sz="1400" b="1">
                        <a:latin typeface="SAPFolioLight"/>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2485">
                <a:tc>
                  <a:txBody>
                    <a:bodyPr/>
                    <a:lstStyle/>
                    <a:p>
                      <a:pPr algn="ctr">
                        <a:spcAft>
                          <a:spcPts val="0"/>
                        </a:spcAft>
                      </a:pPr>
                      <a:r>
                        <a:rPr lang="en-GB" sz="1400" b="1">
                          <a:solidFill>
                            <a:srgbClr val="993366"/>
                          </a:solidFill>
                          <a:latin typeface="SAPFolioMedium"/>
                          <a:ea typeface="Arial Unicode MS"/>
                          <a:cs typeface="Times New Roman"/>
                        </a:rPr>
                        <a:t> </a:t>
                      </a:r>
                      <a:endParaRPr lang="en-US" sz="1400" b="1">
                        <a:latin typeface="SAPFolioLight"/>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b="1">
                          <a:solidFill>
                            <a:srgbClr val="993366"/>
                          </a:solidFill>
                          <a:latin typeface="SAPFolioMedium"/>
                          <a:ea typeface="Arial Unicode MS"/>
                          <a:cs typeface="Times New Roman"/>
                        </a:rPr>
                        <a:t> </a:t>
                      </a:r>
                      <a:endParaRPr lang="en-US" sz="1400" b="1">
                        <a:latin typeface="SAPFolioLight"/>
                        <a:ea typeface="Arial Unicode MS"/>
                        <a:cs typeface="Times New Roman"/>
                      </a:endParaRPr>
                    </a:p>
                  </a:txBody>
                  <a:tcPr marL="60994" marR="609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b="1">
                          <a:solidFill>
                            <a:srgbClr val="993366"/>
                          </a:solidFill>
                          <a:latin typeface="SAPFolioMedium"/>
                          <a:ea typeface="Arial Unicode MS"/>
                          <a:cs typeface="Times New Roman"/>
                        </a:rPr>
                        <a:t>500030</a:t>
                      </a:r>
                      <a:endParaRPr lang="en-US" sz="1400" b="1">
                        <a:latin typeface="SAPFolioLight"/>
                        <a:ea typeface="Arial Unicode MS"/>
                        <a:cs typeface="Times New Roman"/>
                      </a:endParaRPr>
                    </a:p>
                  </a:txBody>
                  <a:tcPr marL="60994" marR="609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en-GB" sz="1400" b="1">
                          <a:latin typeface="SAPFolioLight"/>
                          <a:ea typeface="Arial Unicode MS"/>
                          <a:cs typeface="Times New Roman"/>
                        </a:rPr>
                        <a:t> </a:t>
                      </a:r>
                      <a:endParaRPr lang="en-US" sz="1400" b="1">
                        <a:latin typeface="SAPFolioLight"/>
                        <a:ea typeface="Arial Unicode MS"/>
                        <a:cs typeface="Times New Roman"/>
                      </a:endParaRPr>
                    </a:p>
                  </a:txBody>
                  <a:tcPr marL="60994" marR="6099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GB" sz="1400" b="1">
                          <a:latin typeface="SAPFolioLight"/>
                          <a:ea typeface="Arial Unicode MS"/>
                          <a:cs typeface="Times New Roman"/>
                        </a:rPr>
                        <a:t>Finished Goods - scrapped</a:t>
                      </a:r>
                      <a:endParaRPr lang="en-US" sz="1400" b="1">
                        <a:latin typeface="SAPFolioLight"/>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64473">
                <a:tc>
                  <a:txBody>
                    <a:bodyPr/>
                    <a:lstStyle/>
                    <a:p>
                      <a:pPr algn="ctr">
                        <a:spcAft>
                          <a:spcPts val="0"/>
                        </a:spcAft>
                      </a:pPr>
                      <a:r>
                        <a:rPr lang="en-GB" sz="1400" b="1">
                          <a:solidFill>
                            <a:srgbClr val="993366"/>
                          </a:solidFill>
                          <a:latin typeface="SAPFolioMedium"/>
                          <a:ea typeface="Arial Unicode MS"/>
                          <a:cs typeface="Times New Roman"/>
                        </a:rPr>
                        <a:t> </a:t>
                      </a:r>
                      <a:endParaRPr lang="en-US" sz="1400" b="1">
                        <a:latin typeface="SAPFolioLight"/>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b="1">
                          <a:solidFill>
                            <a:srgbClr val="993366"/>
                          </a:solidFill>
                          <a:latin typeface="SAPFolioMedium"/>
                          <a:ea typeface="Arial Unicode MS"/>
                          <a:cs typeface="Times New Roman"/>
                        </a:rPr>
                        <a:t> </a:t>
                      </a:r>
                      <a:endParaRPr lang="en-US" sz="1400" b="1">
                        <a:latin typeface="SAPFolioLight"/>
                        <a:ea typeface="Arial Unicode MS"/>
                        <a:cs typeface="Times New Roman"/>
                      </a:endParaRPr>
                    </a:p>
                  </a:txBody>
                  <a:tcPr marL="60994" marR="609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b="1">
                          <a:solidFill>
                            <a:srgbClr val="993366"/>
                          </a:solidFill>
                          <a:latin typeface="SAPFolioMedium"/>
                          <a:ea typeface="Arial Unicode MS"/>
                          <a:cs typeface="Times New Roman"/>
                        </a:rPr>
                        <a:t>500035</a:t>
                      </a:r>
                      <a:endParaRPr lang="en-US" sz="1400" b="1">
                        <a:latin typeface="SAPFolioLight"/>
                        <a:ea typeface="Arial Unicode MS"/>
                        <a:cs typeface="Times New Roman"/>
                      </a:endParaRPr>
                    </a:p>
                  </a:txBody>
                  <a:tcPr marL="60994" marR="609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en-GB" sz="1400" b="1">
                          <a:latin typeface="SAPFolioLight"/>
                          <a:ea typeface="Arial Unicode MS"/>
                          <a:cs typeface="Times New Roman"/>
                        </a:rPr>
                        <a:t> </a:t>
                      </a:r>
                      <a:endParaRPr lang="en-US" sz="1400" b="1">
                        <a:latin typeface="SAPFolioLight"/>
                        <a:ea typeface="Arial Unicode MS"/>
                        <a:cs typeface="Times New Roman"/>
                      </a:endParaRPr>
                    </a:p>
                  </a:txBody>
                  <a:tcPr marL="60994" marR="6099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GB" sz="1400" b="1">
                          <a:latin typeface="SAPFolioLight"/>
                          <a:ea typeface="Arial Unicode MS"/>
                          <a:cs typeface="Times New Roman"/>
                        </a:rPr>
                        <a:t>Inv. change - sale of own goods w/o cost element</a:t>
                      </a:r>
                      <a:endParaRPr lang="en-US" sz="1400" b="1">
                        <a:latin typeface="SAPFolioLight"/>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2485">
                <a:tc>
                  <a:txBody>
                    <a:bodyPr/>
                    <a:lstStyle/>
                    <a:p>
                      <a:pPr algn="ctr">
                        <a:spcAft>
                          <a:spcPts val="0"/>
                        </a:spcAft>
                      </a:pPr>
                      <a:r>
                        <a:rPr lang="en-GB" sz="1400" b="1">
                          <a:solidFill>
                            <a:srgbClr val="993366"/>
                          </a:solidFill>
                          <a:latin typeface="SAPFolioMedium"/>
                          <a:ea typeface="Arial Unicode MS"/>
                          <a:cs typeface="Times New Roman"/>
                        </a:rPr>
                        <a:t> </a:t>
                      </a:r>
                      <a:endParaRPr lang="en-US" sz="1400" b="1">
                        <a:latin typeface="SAPFolioLight"/>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b="1">
                          <a:solidFill>
                            <a:srgbClr val="993366"/>
                          </a:solidFill>
                          <a:latin typeface="SAPFolioMedium"/>
                          <a:ea typeface="Arial Unicode MS"/>
                          <a:cs typeface="Times New Roman"/>
                        </a:rPr>
                        <a:t> </a:t>
                      </a:r>
                      <a:endParaRPr lang="en-US" sz="1400" b="1">
                        <a:latin typeface="SAPFolioLight"/>
                        <a:ea typeface="Arial Unicode MS"/>
                        <a:cs typeface="Times New Roman"/>
                      </a:endParaRPr>
                    </a:p>
                  </a:txBody>
                  <a:tcPr marL="60994" marR="609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b="1" dirty="0">
                          <a:solidFill>
                            <a:srgbClr val="993366"/>
                          </a:solidFill>
                          <a:latin typeface="SAPFolioMedium"/>
                          <a:ea typeface="Arial Unicode MS"/>
                          <a:cs typeface="Times New Roman"/>
                        </a:rPr>
                        <a:t>500040</a:t>
                      </a:r>
                      <a:endParaRPr lang="en-US" sz="1400" b="1" dirty="0">
                        <a:latin typeface="SAPFolioLight"/>
                        <a:ea typeface="Arial Unicode MS"/>
                        <a:cs typeface="Times New Roman"/>
                      </a:endParaRPr>
                    </a:p>
                  </a:txBody>
                  <a:tcPr marL="60994" marR="609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en-GB" sz="1400" b="1">
                          <a:latin typeface="SAPFolioLight"/>
                          <a:ea typeface="Arial Unicode MS"/>
                          <a:cs typeface="Times New Roman"/>
                        </a:rPr>
                        <a:t> </a:t>
                      </a:r>
                      <a:endParaRPr lang="en-US" sz="1400" b="1">
                        <a:latin typeface="SAPFolioLight"/>
                        <a:ea typeface="Arial Unicode MS"/>
                        <a:cs typeface="Times New Roman"/>
                      </a:endParaRPr>
                    </a:p>
                  </a:txBody>
                  <a:tcPr marL="60994" marR="6099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GB" sz="1400" b="1">
                          <a:latin typeface="SAPFolioLight"/>
                          <a:ea typeface="Arial Unicode MS"/>
                          <a:cs typeface="Times New Roman"/>
                        </a:rPr>
                        <a:t>Packing Materials - consumed</a:t>
                      </a:r>
                      <a:endParaRPr lang="en-US" sz="1400" b="1">
                        <a:latin typeface="SAPFolioLight"/>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2485">
                <a:tc>
                  <a:txBody>
                    <a:bodyPr/>
                    <a:lstStyle/>
                    <a:p>
                      <a:pPr algn="ctr">
                        <a:spcAft>
                          <a:spcPts val="0"/>
                        </a:spcAft>
                      </a:pPr>
                      <a:r>
                        <a:rPr lang="en-GB" sz="1400" b="1">
                          <a:solidFill>
                            <a:srgbClr val="993366"/>
                          </a:solidFill>
                          <a:latin typeface="SAPFolioMedium"/>
                          <a:ea typeface="Arial Unicode MS"/>
                          <a:cs typeface="Times New Roman"/>
                        </a:rPr>
                        <a:t> </a:t>
                      </a:r>
                      <a:endParaRPr lang="en-US" sz="1400" b="1">
                        <a:latin typeface="SAPFolioLight"/>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b="1">
                          <a:solidFill>
                            <a:srgbClr val="993366"/>
                          </a:solidFill>
                          <a:latin typeface="SAPFolioMedium"/>
                          <a:ea typeface="Arial Unicode MS"/>
                          <a:cs typeface="Times New Roman"/>
                        </a:rPr>
                        <a:t> </a:t>
                      </a:r>
                      <a:endParaRPr lang="en-US" sz="1400" b="1">
                        <a:latin typeface="SAPFolioLight"/>
                        <a:ea typeface="Arial Unicode MS"/>
                        <a:cs typeface="Times New Roman"/>
                      </a:endParaRPr>
                    </a:p>
                  </a:txBody>
                  <a:tcPr marL="60994" marR="609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b="1">
                          <a:solidFill>
                            <a:srgbClr val="993366"/>
                          </a:solidFill>
                          <a:latin typeface="SAPFolioMedium"/>
                          <a:ea typeface="Arial Unicode MS"/>
                          <a:cs typeface="Times New Roman"/>
                        </a:rPr>
                        <a:t>500045</a:t>
                      </a:r>
                      <a:endParaRPr lang="en-US" sz="1400" b="1">
                        <a:latin typeface="SAPFolioLight"/>
                        <a:ea typeface="Arial Unicode MS"/>
                        <a:cs typeface="Times New Roman"/>
                      </a:endParaRPr>
                    </a:p>
                  </a:txBody>
                  <a:tcPr marL="60994" marR="609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en-GB" sz="1400" b="1">
                          <a:latin typeface="SAPFolioLight"/>
                          <a:ea typeface="Arial Unicode MS"/>
                          <a:cs typeface="Times New Roman"/>
                        </a:rPr>
                        <a:t> </a:t>
                      </a:r>
                      <a:endParaRPr lang="en-US" sz="1400" b="1">
                        <a:latin typeface="SAPFolioLight"/>
                        <a:ea typeface="Arial Unicode MS"/>
                        <a:cs typeface="Times New Roman"/>
                      </a:endParaRPr>
                    </a:p>
                  </a:txBody>
                  <a:tcPr marL="60994" marR="6099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GB" sz="1400" b="1">
                          <a:latin typeface="SAPFolioLight"/>
                          <a:ea typeface="Arial Unicode MS"/>
                          <a:cs typeface="Times New Roman"/>
                        </a:rPr>
                        <a:t>Packing Materials - Cost of Goods Sold</a:t>
                      </a:r>
                      <a:endParaRPr lang="en-US" sz="1400" b="1">
                        <a:latin typeface="SAPFolioLight"/>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2485">
                <a:tc>
                  <a:txBody>
                    <a:bodyPr/>
                    <a:lstStyle/>
                    <a:p>
                      <a:pPr algn="ctr">
                        <a:spcAft>
                          <a:spcPts val="0"/>
                        </a:spcAft>
                      </a:pPr>
                      <a:r>
                        <a:rPr lang="en-GB" sz="1400" b="1">
                          <a:solidFill>
                            <a:srgbClr val="993366"/>
                          </a:solidFill>
                          <a:latin typeface="SAPFolioMedium"/>
                          <a:ea typeface="Arial Unicode MS"/>
                          <a:cs typeface="Times New Roman"/>
                        </a:rPr>
                        <a:t> </a:t>
                      </a:r>
                      <a:endParaRPr lang="en-US" sz="1400" b="1">
                        <a:latin typeface="SAPFolioLight"/>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b="1">
                          <a:solidFill>
                            <a:srgbClr val="993366"/>
                          </a:solidFill>
                          <a:latin typeface="SAPFolioMedium"/>
                          <a:ea typeface="Arial Unicode MS"/>
                          <a:cs typeface="Times New Roman"/>
                        </a:rPr>
                        <a:t> </a:t>
                      </a:r>
                      <a:endParaRPr lang="en-US" sz="1400" b="1">
                        <a:latin typeface="SAPFolioLight"/>
                        <a:ea typeface="Arial Unicode MS"/>
                        <a:cs typeface="Times New Roman"/>
                      </a:endParaRPr>
                    </a:p>
                  </a:txBody>
                  <a:tcPr marL="60994" marR="609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b="1">
                          <a:solidFill>
                            <a:srgbClr val="993366"/>
                          </a:solidFill>
                          <a:latin typeface="SAPFolioMedium"/>
                          <a:ea typeface="Arial Unicode MS"/>
                          <a:cs typeface="Times New Roman"/>
                        </a:rPr>
                        <a:t>500050</a:t>
                      </a:r>
                      <a:endParaRPr lang="en-US" sz="1400" b="1">
                        <a:latin typeface="SAPFolioLight"/>
                        <a:ea typeface="Arial Unicode MS"/>
                        <a:cs typeface="Times New Roman"/>
                      </a:endParaRPr>
                    </a:p>
                  </a:txBody>
                  <a:tcPr marL="60994" marR="609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en-GB" sz="1400" b="1">
                          <a:latin typeface="SAPFolioLight"/>
                          <a:ea typeface="Arial Unicode MS"/>
                          <a:cs typeface="Times New Roman"/>
                        </a:rPr>
                        <a:t> </a:t>
                      </a:r>
                      <a:endParaRPr lang="en-US" sz="1400" b="1">
                        <a:latin typeface="SAPFolioLight"/>
                        <a:ea typeface="Arial Unicode MS"/>
                        <a:cs typeface="Times New Roman"/>
                      </a:endParaRPr>
                    </a:p>
                  </a:txBody>
                  <a:tcPr marL="60994" marR="6099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GB" sz="1400" b="1">
                          <a:latin typeface="SAPFolioLight"/>
                          <a:ea typeface="Arial Unicode MS"/>
                          <a:cs typeface="Times New Roman"/>
                        </a:rPr>
                        <a:t>Packing Materials - scrapped</a:t>
                      </a:r>
                      <a:endParaRPr lang="en-US" sz="1400" b="1">
                        <a:latin typeface="SAPFolioLight"/>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64473">
                <a:tc>
                  <a:txBody>
                    <a:bodyPr/>
                    <a:lstStyle/>
                    <a:p>
                      <a:pPr algn="ctr">
                        <a:spcAft>
                          <a:spcPts val="0"/>
                        </a:spcAft>
                      </a:pPr>
                      <a:r>
                        <a:rPr lang="en-GB" sz="1400" b="1">
                          <a:solidFill>
                            <a:srgbClr val="993366"/>
                          </a:solidFill>
                          <a:latin typeface="SAPFolioMedium"/>
                          <a:ea typeface="Arial Unicode MS"/>
                          <a:cs typeface="Times New Roman"/>
                        </a:rPr>
                        <a:t> </a:t>
                      </a:r>
                      <a:endParaRPr lang="en-US" sz="1400" b="1">
                        <a:latin typeface="SAPFolioLight"/>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b="1">
                          <a:solidFill>
                            <a:srgbClr val="993366"/>
                          </a:solidFill>
                          <a:latin typeface="SAPFolioMedium"/>
                          <a:ea typeface="Arial Unicode MS"/>
                          <a:cs typeface="Times New Roman"/>
                        </a:rPr>
                        <a:t> </a:t>
                      </a:r>
                      <a:endParaRPr lang="en-US" sz="1400" b="1">
                        <a:latin typeface="SAPFolioLight"/>
                        <a:ea typeface="Arial Unicode MS"/>
                        <a:cs typeface="Times New Roman"/>
                      </a:endParaRPr>
                    </a:p>
                  </a:txBody>
                  <a:tcPr marL="60994" marR="609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b="1">
                          <a:solidFill>
                            <a:srgbClr val="993366"/>
                          </a:solidFill>
                          <a:latin typeface="SAPFolioMedium"/>
                          <a:ea typeface="Arial Unicode MS"/>
                          <a:cs typeface="Times New Roman"/>
                        </a:rPr>
                        <a:t>500060</a:t>
                      </a:r>
                      <a:endParaRPr lang="en-US" sz="1400" b="1">
                        <a:latin typeface="SAPFolioLight"/>
                        <a:ea typeface="Arial Unicode MS"/>
                        <a:cs typeface="Times New Roman"/>
                      </a:endParaRPr>
                    </a:p>
                  </a:txBody>
                  <a:tcPr marL="60994" marR="609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en-GB" sz="1400" b="1">
                          <a:latin typeface="SAPFolioLight"/>
                          <a:ea typeface="Arial Unicode MS"/>
                          <a:cs typeface="Times New Roman"/>
                        </a:rPr>
                        <a:t> </a:t>
                      </a:r>
                      <a:endParaRPr lang="en-US" sz="1400" b="1">
                        <a:latin typeface="SAPFolioLight"/>
                        <a:ea typeface="Arial Unicode MS"/>
                        <a:cs typeface="Times New Roman"/>
                      </a:endParaRPr>
                    </a:p>
                  </a:txBody>
                  <a:tcPr marL="60994" marR="6099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GB" sz="1400" b="1">
                          <a:latin typeface="SAPFolioLight"/>
                          <a:ea typeface="Arial Unicode MS"/>
                          <a:cs typeface="Times New Roman"/>
                        </a:rPr>
                        <a:t>Inventory change-cost of goods sold w/o cost elem.</a:t>
                      </a:r>
                      <a:endParaRPr lang="en-US" sz="1400" b="1">
                        <a:latin typeface="SAPFolioLight"/>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2485">
                <a:tc>
                  <a:txBody>
                    <a:bodyPr/>
                    <a:lstStyle/>
                    <a:p>
                      <a:pPr algn="ctr">
                        <a:spcAft>
                          <a:spcPts val="0"/>
                        </a:spcAft>
                      </a:pPr>
                      <a:r>
                        <a:rPr lang="en-GB" sz="1400" b="1">
                          <a:solidFill>
                            <a:srgbClr val="993366"/>
                          </a:solidFill>
                          <a:latin typeface="SAPFolioMedium"/>
                          <a:ea typeface="Arial Unicode MS"/>
                          <a:cs typeface="Times New Roman"/>
                        </a:rPr>
                        <a:t> </a:t>
                      </a:r>
                      <a:endParaRPr lang="en-US" sz="1400" b="1">
                        <a:latin typeface="SAPFolioLight"/>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b="1">
                          <a:solidFill>
                            <a:srgbClr val="993366"/>
                          </a:solidFill>
                          <a:latin typeface="SAPFolioMedium"/>
                          <a:ea typeface="Arial Unicode MS"/>
                          <a:cs typeface="Times New Roman"/>
                        </a:rPr>
                        <a:t> </a:t>
                      </a:r>
                      <a:endParaRPr lang="en-US" sz="1400" b="1">
                        <a:latin typeface="SAPFolioLight"/>
                        <a:ea typeface="Arial Unicode MS"/>
                        <a:cs typeface="Times New Roman"/>
                      </a:endParaRPr>
                    </a:p>
                  </a:txBody>
                  <a:tcPr marL="60994" marR="609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b="1">
                          <a:solidFill>
                            <a:srgbClr val="993366"/>
                          </a:solidFill>
                          <a:latin typeface="SAPFolioMedium"/>
                          <a:ea typeface="Arial Unicode MS"/>
                          <a:cs typeface="Times New Roman"/>
                        </a:rPr>
                        <a:t>500080</a:t>
                      </a:r>
                      <a:endParaRPr lang="en-US" sz="1400" b="1">
                        <a:latin typeface="SAPFolioLight"/>
                        <a:ea typeface="Arial Unicode MS"/>
                        <a:cs typeface="Times New Roman"/>
                      </a:endParaRPr>
                    </a:p>
                  </a:txBody>
                  <a:tcPr marL="60994" marR="609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en-GB" sz="1400" b="1">
                          <a:latin typeface="SAPFolioLight"/>
                          <a:ea typeface="Arial Unicode MS"/>
                          <a:cs typeface="Times New Roman"/>
                        </a:rPr>
                        <a:t> </a:t>
                      </a:r>
                      <a:endParaRPr lang="en-US" sz="1400" b="1">
                        <a:latin typeface="SAPFolioLight"/>
                        <a:ea typeface="Arial Unicode MS"/>
                        <a:cs typeface="Times New Roman"/>
                      </a:endParaRPr>
                    </a:p>
                  </a:txBody>
                  <a:tcPr marL="60994" marR="6099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GB" sz="1400" b="1">
                          <a:latin typeface="SAPFolioLight"/>
                          <a:ea typeface="Arial Unicode MS"/>
                          <a:cs typeface="Times New Roman"/>
                        </a:rPr>
                        <a:t>Spare Parts - consumed</a:t>
                      </a:r>
                      <a:endParaRPr lang="en-US" sz="1400" b="1">
                        <a:latin typeface="SAPFolioLight"/>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2485">
                <a:tc>
                  <a:txBody>
                    <a:bodyPr/>
                    <a:lstStyle/>
                    <a:p>
                      <a:pPr algn="ctr">
                        <a:spcAft>
                          <a:spcPts val="0"/>
                        </a:spcAft>
                      </a:pPr>
                      <a:r>
                        <a:rPr lang="en-GB" sz="1400" b="1">
                          <a:solidFill>
                            <a:srgbClr val="993366"/>
                          </a:solidFill>
                          <a:latin typeface="SAPFolioMedium"/>
                          <a:ea typeface="Arial Unicode MS"/>
                          <a:cs typeface="Times New Roman"/>
                        </a:rPr>
                        <a:t> </a:t>
                      </a:r>
                      <a:endParaRPr lang="en-US" sz="1400" b="1">
                        <a:latin typeface="SAPFolioLight"/>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b="1">
                          <a:solidFill>
                            <a:srgbClr val="993366"/>
                          </a:solidFill>
                          <a:latin typeface="SAPFolioMedium"/>
                          <a:ea typeface="Arial Unicode MS"/>
                          <a:cs typeface="Times New Roman"/>
                        </a:rPr>
                        <a:t> </a:t>
                      </a:r>
                      <a:endParaRPr lang="en-US" sz="1400" b="1">
                        <a:latin typeface="SAPFolioLight"/>
                        <a:ea typeface="Arial Unicode MS"/>
                        <a:cs typeface="Times New Roman"/>
                      </a:endParaRPr>
                    </a:p>
                  </a:txBody>
                  <a:tcPr marL="60994" marR="609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b="1">
                          <a:solidFill>
                            <a:srgbClr val="993366"/>
                          </a:solidFill>
                          <a:latin typeface="SAPFolioMedium"/>
                          <a:ea typeface="Arial Unicode MS"/>
                          <a:cs typeface="Times New Roman"/>
                        </a:rPr>
                        <a:t>500085</a:t>
                      </a:r>
                      <a:endParaRPr lang="en-US" sz="1400" b="1">
                        <a:latin typeface="SAPFolioLight"/>
                        <a:ea typeface="Arial Unicode MS"/>
                        <a:cs typeface="Times New Roman"/>
                      </a:endParaRPr>
                    </a:p>
                  </a:txBody>
                  <a:tcPr marL="60994" marR="609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en-GB" sz="1400" b="1">
                          <a:latin typeface="SAPFolioLight"/>
                          <a:ea typeface="Arial Unicode MS"/>
                          <a:cs typeface="Times New Roman"/>
                        </a:rPr>
                        <a:t> </a:t>
                      </a:r>
                      <a:endParaRPr lang="en-US" sz="1400" b="1">
                        <a:latin typeface="SAPFolioLight"/>
                        <a:ea typeface="Arial Unicode MS"/>
                        <a:cs typeface="Times New Roman"/>
                      </a:endParaRPr>
                    </a:p>
                  </a:txBody>
                  <a:tcPr marL="60994" marR="6099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GB" sz="1400" b="1">
                          <a:latin typeface="SAPFolioLight"/>
                          <a:ea typeface="Arial Unicode MS"/>
                          <a:cs typeface="Times New Roman"/>
                        </a:rPr>
                        <a:t>Spare Parts - Cost of Goods Sold</a:t>
                      </a:r>
                      <a:endParaRPr lang="en-US" sz="1400" b="1">
                        <a:latin typeface="SAPFolioLight"/>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2485">
                <a:tc>
                  <a:txBody>
                    <a:bodyPr/>
                    <a:lstStyle/>
                    <a:p>
                      <a:pPr algn="ctr">
                        <a:spcAft>
                          <a:spcPts val="0"/>
                        </a:spcAft>
                      </a:pPr>
                      <a:r>
                        <a:rPr lang="en-GB" sz="1400" b="1">
                          <a:solidFill>
                            <a:srgbClr val="993366"/>
                          </a:solidFill>
                          <a:latin typeface="SAPFolioMedium"/>
                          <a:ea typeface="Arial Unicode MS"/>
                          <a:cs typeface="Times New Roman"/>
                        </a:rPr>
                        <a:t> </a:t>
                      </a:r>
                      <a:endParaRPr lang="en-US" sz="1400" b="1">
                        <a:latin typeface="SAPFolioLight"/>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b="1">
                          <a:solidFill>
                            <a:srgbClr val="993366"/>
                          </a:solidFill>
                          <a:latin typeface="SAPFolioMedium"/>
                          <a:ea typeface="Arial Unicode MS"/>
                          <a:cs typeface="Times New Roman"/>
                        </a:rPr>
                        <a:t> </a:t>
                      </a:r>
                      <a:endParaRPr lang="en-US" sz="1400" b="1">
                        <a:latin typeface="SAPFolioLight"/>
                        <a:ea typeface="Arial Unicode MS"/>
                        <a:cs typeface="Times New Roman"/>
                      </a:endParaRPr>
                    </a:p>
                  </a:txBody>
                  <a:tcPr marL="60994" marR="609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b="1">
                          <a:solidFill>
                            <a:srgbClr val="993366"/>
                          </a:solidFill>
                          <a:latin typeface="SAPFolioMedium"/>
                          <a:ea typeface="Arial Unicode MS"/>
                          <a:cs typeface="Times New Roman"/>
                        </a:rPr>
                        <a:t>500090</a:t>
                      </a:r>
                      <a:endParaRPr lang="en-US" sz="1400" b="1">
                        <a:latin typeface="SAPFolioLight"/>
                        <a:ea typeface="Arial Unicode MS"/>
                        <a:cs typeface="Times New Roman"/>
                      </a:endParaRPr>
                    </a:p>
                  </a:txBody>
                  <a:tcPr marL="60994" marR="609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en-GB" sz="1400" b="1">
                          <a:latin typeface="SAPFolioLight"/>
                          <a:ea typeface="Arial Unicode MS"/>
                          <a:cs typeface="Times New Roman"/>
                        </a:rPr>
                        <a:t> </a:t>
                      </a:r>
                      <a:endParaRPr lang="en-US" sz="1400" b="1">
                        <a:latin typeface="SAPFolioLight"/>
                        <a:ea typeface="Arial Unicode MS"/>
                        <a:cs typeface="Times New Roman"/>
                      </a:endParaRPr>
                    </a:p>
                  </a:txBody>
                  <a:tcPr marL="60994" marR="6099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GB" sz="1400" b="1">
                          <a:latin typeface="SAPFolioLight"/>
                          <a:ea typeface="Arial Unicode MS"/>
                          <a:cs typeface="Times New Roman"/>
                        </a:rPr>
                        <a:t>Spare Parts - Scrapped</a:t>
                      </a:r>
                      <a:endParaRPr lang="en-US" sz="1400" b="1">
                        <a:latin typeface="SAPFolioLight"/>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2485">
                <a:tc>
                  <a:txBody>
                    <a:bodyPr/>
                    <a:lstStyle/>
                    <a:p>
                      <a:pPr algn="ctr">
                        <a:spcAft>
                          <a:spcPts val="0"/>
                        </a:spcAft>
                      </a:pPr>
                      <a:r>
                        <a:rPr lang="en-GB" sz="1400" b="1">
                          <a:solidFill>
                            <a:srgbClr val="993366"/>
                          </a:solidFill>
                          <a:latin typeface="SAPFolioMedium"/>
                          <a:ea typeface="Arial Unicode MS"/>
                          <a:cs typeface="Times New Roman"/>
                        </a:rPr>
                        <a:t> </a:t>
                      </a:r>
                      <a:endParaRPr lang="en-US" sz="1400" b="1">
                        <a:latin typeface="SAPFolioLight"/>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b="1">
                          <a:solidFill>
                            <a:srgbClr val="993366"/>
                          </a:solidFill>
                          <a:latin typeface="SAPFolioMedium"/>
                          <a:ea typeface="Arial Unicode MS"/>
                          <a:cs typeface="Times New Roman"/>
                        </a:rPr>
                        <a:t> </a:t>
                      </a:r>
                      <a:endParaRPr lang="en-US" sz="1400" b="1">
                        <a:latin typeface="SAPFolioLight"/>
                        <a:ea typeface="Arial Unicode MS"/>
                        <a:cs typeface="Times New Roman"/>
                      </a:endParaRPr>
                    </a:p>
                  </a:txBody>
                  <a:tcPr marL="60994" marR="609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b="1">
                          <a:solidFill>
                            <a:srgbClr val="993366"/>
                          </a:solidFill>
                          <a:latin typeface="SAPFolioMedium"/>
                          <a:ea typeface="Arial Unicode MS"/>
                          <a:cs typeface="Times New Roman"/>
                        </a:rPr>
                        <a:t>500100</a:t>
                      </a:r>
                      <a:endParaRPr lang="en-US" sz="1400" b="1">
                        <a:latin typeface="SAPFolioLight"/>
                        <a:ea typeface="Arial Unicode MS"/>
                        <a:cs typeface="Times New Roman"/>
                      </a:endParaRPr>
                    </a:p>
                  </a:txBody>
                  <a:tcPr marL="60994" marR="609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en-GB" sz="1400" b="1">
                          <a:latin typeface="SAPFolioLight"/>
                          <a:ea typeface="Arial Unicode MS"/>
                          <a:cs typeface="Times New Roman"/>
                        </a:rPr>
                        <a:t> </a:t>
                      </a:r>
                      <a:endParaRPr lang="en-US" sz="1400" b="1">
                        <a:latin typeface="SAPFolioLight"/>
                        <a:ea typeface="Arial Unicode MS"/>
                        <a:cs typeface="Times New Roman"/>
                      </a:endParaRPr>
                    </a:p>
                  </a:txBody>
                  <a:tcPr marL="60994" marR="6099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GB" sz="1400" b="1">
                          <a:latin typeface="SAPFolioLight"/>
                          <a:ea typeface="Arial Unicode MS"/>
                          <a:cs typeface="Times New Roman"/>
                        </a:rPr>
                        <a:t>Component Material - Consumed</a:t>
                      </a:r>
                      <a:endParaRPr lang="en-US" sz="1400" b="1">
                        <a:latin typeface="SAPFolioLight"/>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2485">
                <a:tc>
                  <a:txBody>
                    <a:bodyPr/>
                    <a:lstStyle/>
                    <a:p>
                      <a:pPr algn="ctr">
                        <a:spcAft>
                          <a:spcPts val="0"/>
                        </a:spcAft>
                      </a:pPr>
                      <a:r>
                        <a:rPr lang="en-GB" sz="1400" b="1">
                          <a:solidFill>
                            <a:srgbClr val="993366"/>
                          </a:solidFill>
                          <a:latin typeface="SAPFolioMedium"/>
                          <a:ea typeface="Arial Unicode MS"/>
                          <a:cs typeface="Times New Roman"/>
                        </a:rPr>
                        <a:t> </a:t>
                      </a:r>
                      <a:endParaRPr lang="en-US" sz="1400" b="1">
                        <a:latin typeface="SAPFolioLight"/>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b="1">
                          <a:solidFill>
                            <a:srgbClr val="993366"/>
                          </a:solidFill>
                          <a:latin typeface="SAPFolioMedium"/>
                          <a:ea typeface="Arial Unicode MS"/>
                          <a:cs typeface="Times New Roman"/>
                        </a:rPr>
                        <a:t> </a:t>
                      </a:r>
                      <a:endParaRPr lang="en-US" sz="1400" b="1">
                        <a:latin typeface="SAPFolioLight"/>
                        <a:ea typeface="Arial Unicode MS"/>
                        <a:cs typeface="Times New Roman"/>
                      </a:endParaRPr>
                    </a:p>
                  </a:txBody>
                  <a:tcPr marL="60994" marR="609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b="1">
                          <a:solidFill>
                            <a:srgbClr val="993366"/>
                          </a:solidFill>
                          <a:latin typeface="SAPFolioMedium"/>
                          <a:ea typeface="Arial Unicode MS"/>
                          <a:cs typeface="Times New Roman"/>
                        </a:rPr>
                        <a:t>500105</a:t>
                      </a:r>
                      <a:endParaRPr lang="en-US" sz="1400" b="1">
                        <a:latin typeface="SAPFolioLight"/>
                        <a:ea typeface="Arial Unicode MS"/>
                        <a:cs typeface="Times New Roman"/>
                      </a:endParaRPr>
                    </a:p>
                  </a:txBody>
                  <a:tcPr marL="60994" marR="609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en-GB" sz="1400" b="1">
                          <a:latin typeface="SAPFolioLight"/>
                          <a:ea typeface="Arial Unicode MS"/>
                          <a:cs typeface="Times New Roman"/>
                        </a:rPr>
                        <a:t> </a:t>
                      </a:r>
                      <a:endParaRPr lang="en-US" sz="1400" b="1">
                        <a:latin typeface="SAPFolioLight"/>
                        <a:ea typeface="Arial Unicode MS"/>
                        <a:cs typeface="Times New Roman"/>
                      </a:endParaRPr>
                    </a:p>
                  </a:txBody>
                  <a:tcPr marL="60994" marR="6099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GB" sz="1400" b="1">
                          <a:latin typeface="SAPFolioLight"/>
                          <a:ea typeface="Arial Unicode MS"/>
                          <a:cs typeface="Times New Roman"/>
                        </a:rPr>
                        <a:t>Comp. Parts - Cost of Goods Sold</a:t>
                      </a:r>
                      <a:endParaRPr lang="en-US" sz="1400" b="1">
                        <a:latin typeface="SAPFolioLight"/>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2485">
                <a:tc>
                  <a:txBody>
                    <a:bodyPr/>
                    <a:lstStyle/>
                    <a:p>
                      <a:pPr algn="ctr">
                        <a:spcAft>
                          <a:spcPts val="0"/>
                        </a:spcAft>
                      </a:pPr>
                      <a:r>
                        <a:rPr lang="en-GB" sz="1400" b="1">
                          <a:solidFill>
                            <a:srgbClr val="993366"/>
                          </a:solidFill>
                          <a:latin typeface="SAPFolioMedium"/>
                          <a:ea typeface="Arial Unicode MS"/>
                          <a:cs typeface="Times New Roman"/>
                        </a:rPr>
                        <a:t> </a:t>
                      </a:r>
                      <a:endParaRPr lang="en-US" sz="1400" b="1">
                        <a:latin typeface="SAPFolioLight"/>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b="1">
                          <a:solidFill>
                            <a:srgbClr val="993366"/>
                          </a:solidFill>
                          <a:latin typeface="SAPFolioMedium"/>
                          <a:ea typeface="Arial Unicode MS"/>
                          <a:cs typeface="Times New Roman"/>
                        </a:rPr>
                        <a:t> </a:t>
                      </a:r>
                      <a:endParaRPr lang="en-US" sz="1400" b="1">
                        <a:latin typeface="SAPFolioLight"/>
                        <a:ea typeface="Arial Unicode MS"/>
                        <a:cs typeface="Times New Roman"/>
                      </a:endParaRPr>
                    </a:p>
                  </a:txBody>
                  <a:tcPr marL="60994" marR="609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b="1">
                          <a:solidFill>
                            <a:srgbClr val="993366"/>
                          </a:solidFill>
                          <a:latin typeface="SAPFolioMedium"/>
                          <a:ea typeface="Arial Unicode MS"/>
                          <a:cs typeface="Times New Roman"/>
                        </a:rPr>
                        <a:t>500110</a:t>
                      </a:r>
                      <a:endParaRPr lang="en-US" sz="1400" b="1">
                        <a:latin typeface="SAPFolioLight"/>
                        <a:ea typeface="Arial Unicode MS"/>
                        <a:cs typeface="Times New Roman"/>
                      </a:endParaRPr>
                    </a:p>
                  </a:txBody>
                  <a:tcPr marL="60994" marR="609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en-GB" sz="1400" b="1">
                          <a:latin typeface="SAPFolioLight"/>
                          <a:ea typeface="Arial Unicode MS"/>
                          <a:cs typeface="Times New Roman"/>
                        </a:rPr>
                        <a:t> </a:t>
                      </a:r>
                      <a:endParaRPr lang="en-US" sz="1400" b="1">
                        <a:latin typeface="SAPFolioLight"/>
                        <a:ea typeface="Arial Unicode MS"/>
                        <a:cs typeface="Times New Roman"/>
                      </a:endParaRPr>
                    </a:p>
                  </a:txBody>
                  <a:tcPr marL="60994" marR="6099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GB" sz="1400" b="1">
                          <a:latin typeface="SAPFolioLight"/>
                          <a:ea typeface="Arial Unicode MS"/>
                          <a:cs typeface="Times New Roman"/>
                        </a:rPr>
                        <a:t>Component Materials - scrapped</a:t>
                      </a:r>
                      <a:endParaRPr lang="en-US" sz="1400" b="1">
                        <a:latin typeface="SAPFolioLight"/>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2485">
                <a:tc>
                  <a:txBody>
                    <a:bodyPr/>
                    <a:lstStyle/>
                    <a:p>
                      <a:pPr algn="ctr">
                        <a:spcAft>
                          <a:spcPts val="0"/>
                        </a:spcAft>
                      </a:pPr>
                      <a:r>
                        <a:rPr lang="en-GB" sz="1400" b="1">
                          <a:solidFill>
                            <a:srgbClr val="993366"/>
                          </a:solidFill>
                          <a:latin typeface="SAPFolioMedium"/>
                          <a:ea typeface="Arial Unicode MS"/>
                          <a:cs typeface="Times New Roman"/>
                        </a:rPr>
                        <a:t> </a:t>
                      </a:r>
                      <a:endParaRPr lang="en-US" sz="1400" b="1">
                        <a:latin typeface="SAPFolioLight"/>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b="1">
                          <a:solidFill>
                            <a:srgbClr val="993366"/>
                          </a:solidFill>
                          <a:latin typeface="SAPFolioMedium"/>
                          <a:ea typeface="Arial Unicode MS"/>
                          <a:cs typeface="Times New Roman"/>
                        </a:rPr>
                        <a:t> </a:t>
                      </a:r>
                      <a:endParaRPr lang="en-US" sz="1400" b="1">
                        <a:latin typeface="SAPFolioLight"/>
                        <a:ea typeface="Arial Unicode MS"/>
                        <a:cs typeface="Times New Roman"/>
                      </a:endParaRPr>
                    </a:p>
                  </a:txBody>
                  <a:tcPr marL="60994" marR="609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b="1">
                          <a:solidFill>
                            <a:srgbClr val="993366"/>
                          </a:solidFill>
                          <a:latin typeface="SAPFolioMedium"/>
                          <a:ea typeface="Arial Unicode MS"/>
                          <a:cs typeface="Times New Roman"/>
                        </a:rPr>
                        <a:t>500130</a:t>
                      </a:r>
                      <a:endParaRPr lang="en-US" sz="1400" b="1">
                        <a:latin typeface="SAPFolioLight"/>
                        <a:ea typeface="Arial Unicode MS"/>
                        <a:cs typeface="Times New Roman"/>
                      </a:endParaRPr>
                    </a:p>
                  </a:txBody>
                  <a:tcPr marL="60994" marR="609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en-GB" sz="1400" b="1">
                          <a:latin typeface="SAPFolioLight"/>
                          <a:ea typeface="Arial Unicode MS"/>
                          <a:cs typeface="Times New Roman"/>
                        </a:rPr>
                        <a:t> </a:t>
                      </a:r>
                      <a:endParaRPr lang="en-US" sz="1400" b="1">
                        <a:latin typeface="SAPFolioLight"/>
                        <a:ea typeface="Arial Unicode MS"/>
                        <a:cs typeface="Times New Roman"/>
                      </a:endParaRPr>
                    </a:p>
                  </a:txBody>
                  <a:tcPr marL="60994" marR="6099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GB" sz="1400" b="1" dirty="0">
                          <a:latin typeface="SAPFolioLight"/>
                          <a:ea typeface="Arial Unicode MS"/>
                          <a:cs typeface="Times New Roman"/>
                        </a:rPr>
                        <a:t>Manufactured Material - Consumed</a:t>
                      </a:r>
                      <a:endParaRPr lang="en-US" sz="1400" b="1" dirty="0">
                        <a:latin typeface="SAPFolioLight"/>
                        <a:ea typeface="Arial Unicode MS"/>
                        <a:cs typeface="Times New Roman"/>
                      </a:endParaRPr>
                    </a:p>
                  </a:txBody>
                  <a:tcPr marL="60994" marR="60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9" name="Rectangle 8"/>
          <p:cNvSpPr/>
          <p:nvPr/>
        </p:nvSpPr>
        <p:spPr>
          <a:xfrm>
            <a:off x="6072188" y="6500813"/>
            <a:ext cx="2286000" cy="357187"/>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6072188" y="5715000"/>
            <a:ext cx="2786062" cy="428625"/>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28736"/>
            <a:ext cx="9144000" cy="542926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2" name="Title 1"/>
          <p:cNvSpPr txBox="1">
            <a:spLocks/>
          </p:cNvSpPr>
          <p:nvPr/>
        </p:nvSpPr>
        <p:spPr bwMode="auto">
          <a:xfrm>
            <a:off x="357188" y="214313"/>
            <a:ext cx="7000875" cy="785812"/>
          </a:xfrm>
          <a:prstGeom prst="rect">
            <a:avLst/>
          </a:prstGeom>
          <a:noFill/>
          <a:ln w="9525">
            <a:noFill/>
            <a:miter lim="800000"/>
            <a:headEnd/>
            <a:tailEnd/>
          </a:ln>
        </p:spPr>
        <p:txBody>
          <a:bodyPr anchor="ctr"/>
          <a:lstStyle/>
          <a:p>
            <a:r>
              <a:rPr lang="en-ZA" sz="2400" b="1" dirty="0" smtClean="0">
                <a:solidFill>
                  <a:schemeClr val="tx2"/>
                </a:solidFill>
                <a:latin typeface="Verdana" pitchFamily="34" charset="0"/>
              </a:rPr>
              <a:t>Discussion</a:t>
            </a:r>
            <a:endParaRPr lang="en-ZA" sz="2400" b="1" dirty="0">
              <a:solidFill>
                <a:schemeClr val="tx2"/>
              </a:solidFill>
              <a:latin typeface="Verdana" pitchFamily="34" charset="0"/>
            </a:endParaRPr>
          </a:p>
        </p:txBody>
      </p:sp>
      <p:sp>
        <p:nvSpPr>
          <p:cNvPr id="3" name="TextBox 2"/>
          <p:cNvSpPr txBox="1">
            <a:spLocks noChangeArrowheads="1"/>
          </p:cNvSpPr>
          <p:nvPr/>
        </p:nvSpPr>
        <p:spPr bwMode="auto">
          <a:xfrm>
            <a:off x="642938" y="1785938"/>
            <a:ext cx="7786687" cy="646331"/>
          </a:xfrm>
          <a:prstGeom prst="rect">
            <a:avLst/>
          </a:prstGeom>
          <a:noFill/>
          <a:ln w="9525">
            <a:noFill/>
            <a:miter lim="800000"/>
            <a:headEnd/>
            <a:tailEnd/>
          </a:ln>
        </p:spPr>
        <p:txBody>
          <a:bodyPr>
            <a:spAutoFit/>
          </a:bodyPr>
          <a:lstStyle/>
          <a:p>
            <a:pPr marL="342900" indent="-342900">
              <a:buFont typeface="Verdana" pitchFamily="34" charset="0"/>
              <a:buAutoNum type="arabicPeriod"/>
            </a:pPr>
            <a:r>
              <a:rPr lang="en-ZA" b="1" dirty="0" smtClean="0">
                <a:solidFill>
                  <a:schemeClr val="bg1"/>
                </a:solidFill>
                <a:latin typeface="Verdana" pitchFamily="34" charset="0"/>
              </a:rPr>
              <a:t>Why do </a:t>
            </a:r>
            <a:r>
              <a:rPr lang="en-ZA" b="1" dirty="0" err="1" smtClean="0">
                <a:solidFill>
                  <a:schemeClr val="bg1"/>
                </a:solidFill>
                <a:latin typeface="Verdana" pitchFamily="34" charset="0"/>
              </a:rPr>
              <a:t>ERP</a:t>
            </a:r>
            <a:r>
              <a:rPr lang="en-ZA" b="1" dirty="0" smtClean="0">
                <a:solidFill>
                  <a:schemeClr val="bg1"/>
                </a:solidFill>
                <a:latin typeface="Verdana" pitchFamily="34" charset="0"/>
              </a:rPr>
              <a:t> implementations FAIL to deliver</a:t>
            </a:r>
            <a:endParaRPr lang="en-US" b="1" dirty="0">
              <a:solidFill>
                <a:schemeClr val="bg1"/>
              </a:solidFill>
              <a:latin typeface="Verdana" pitchFamily="34" charset="0"/>
            </a:endParaRPr>
          </a:p>
          <a:p>
            <a:pPr marL="342900" indent="-342900">
              <a:buFont typeface="Verdana" pitchFamily="34" charset="0"/>
              <a:buAutoNum type="arabicPeriod"/>
            </a:pPr>
            <a:endParaRPr lang="en-GB" b="1" dirty="0">
              <a:solidFill>
                <a:schemeClr val="bg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88" y="1571625"/>
            <a:ext cx="7929562" cy="4248150"/>
          </a:xfrm>
        </p:spPr>
        <p:txBody>
          <a:bodyPr/>
          <a:lstStyle/>
          <a:p>
            <a:pPr>
              <a:buFont typeface="Verdana" pitchFamily="34" charset="0"/>
              <a:buAutoNum type="arabicPeriod"/>
            </a:pPr>
            <a:r>
              <a:rPr lang="en-US" sz="1800" dirty="0" smtClean="0">
                <a:solidFill>
                  <a:srgbClr val="002060"/>
                </a:solidFill>
              </a:rPr>
              <a:t>Posting inaccurate</a:t>
            </a:r>
          </a:p>
          <a:p>
            <a:pPr>
              <a:buFont typeface="Verdana" pitchFamily="34" charset="0"/>
              <a:buAutoNum type="arabicPeriod"/>
            </a:pPr>
            <a:endParaRPr lang="en-US" sz="1800" dirty="0" smtClean="0">
              <a:solidFill>
                <a:srgbClr val="002060"/>
              </a:solidFill>
            </a:endParaRPr>
          </a:p>
          <a:p>
            <a:pPr>
              <a:buFont typeface="Verdana" pitchFamily="34" charset="0"/>
              <a:buAutoNum type="arabicPeriod"/>
            </a:pPr>
            <a:r>
              <a:rPr lang="en-US" sz="1800" dirty="0" smtClean="0">
                <a:solidFill>
                  <a:srgbClr val="002060"/>
                </a:solidFill>
              </a:rPr>
              <a:t>Difficult to train new users </a:t>
            </a:r>
          </a:p>
          <a:p>
            <a:pPr>
              <a:buFont typeface="Verdana" pitchFamily="34" charset="0"/>
              <a:buAutoNum type="arabicPeriod"/>
            </a:pPr>
            <a:endParaRPr lang="en-ZA" sz="1800" dirty="0" smtClean="0">
              <a:solidFill>
                <a:srgbClr val="002060"/>
              </a:solidFill>
            </a:endParaRPr>
          </a:p>
          <a:p>
            <a:pPr>
              <a:buFont typeface="Verdana" pitchFamily="34" charset="0"/>
              <a:buAutoNum type="arabicPeriod"/>
            </a:pPr>
            <a:r>
              <a:rPr lang="en-ZA" sz="1800" dirty="0" smtClean="0">
                <a:solidFill>
                  <a:srgbClr val="002060"/>
                </a:solidFill>
              </a:rPr>
              <a:t>Engagement is poor </a:t>
            </a:r>
            <a:endParaRPr lang="en-US" sz="1800" dirty="0" smtClean="0">
              <a:solidFill>
                <a:srgbClr val="002060"/>
              </a:solidFill>
            </a:endParaRPr>
          </a:p>
          <a:p>
            <a:pPr>
              <a:buFont typeface="Verdana" pitchFamily="34" charset="0"/>
              <a:buAutoNum type="arabicPeriod"/>
            </a:pPr>
            <a:endParaRPr lang="en-US" sz="1800" dirty="0" smtClean="0">
              <a:solidFill>
                <a:srgbClr val="002060"/>
              </a:solidFill>
            </a:endParaRPr>
          </a:p>
          <a:p>
            <a:pPr>
              <a:buFont typeface="Verdana" pitchFamily="34" charset="0"/>
              <a:buAutoNum type="arabicPeriod"/>
            </a:pPr>
            <a:r>
              <a:rPr lang="en-US" sz="1800" dirty="0" smtClean="0">
                <a:solidFill>
                  <a:srgbClr val="002060"/>
                </a:solidFill>
              </a:rPr>
              <a:t>Inquiry and reporting cumbersome, clumsy and time consuming</a:t>
            </a:r>
          </a:p>
          <a:p>
            <a:pPr>
              <a:buFont typeface="Verdana" pitchFamily="34" charset="0"/>
              <a:buAutoNum type="arabicPeriod"/>
            </a:pPr>
            <a:endParaRPr lang="en-US" sz="1800" dirty="0" smtClean="0">
              <a:solidFill>
                <a:srgbClr val="002060"/>
              </a:solidFill>
            </a:endParaRPr>
          </a:p>
          <a:p>
            <a:pPr>
              <a:buFont typeface="Verdana" pitchFamily="34" charset="0"/>
              <a:buAutoNum type="arabicPeriod"/>
            </a:pPr>
            <a:r>
              <a:rPr lang="en-US" sz="1800" dirty="0" smtClean="0">
                <a:solidFill>
                  <a:srgbClr val="002060"/>
                </a:solidFill>
              </a:rPr>
              <a:t>Reporting and analysis is difficult</a:t>
            </a:r>
          </a:p>
          <a:p>
            <a:pPr>
              <a:buFont typeface="Verdana" pitchFamily="34" charset="0"/>
              <a:buAutoNum type="arabicPeriod"/>
            </a:pPr>
            <a:endParaRPr lang="en-US" sz="1800" dirty="0" smtClean="0">
              <a:solidFill>
                <a:srgbClr val="002060"/>
              </a:solidFill>
            </a:endParaRPr>
          </a:p>
          <a:p>
            <a:pPr>
              <a:buFont typeface="Verdana" pitchFamily="34" charset="0"/>
              <a:buAutoNum type="arabicPeriod"/>
            </a:pPr>
            <a:r>
              <a:rPr lang="en-US" sz="1800" dirty="0" smtClean="0">
                <a:solidFill>
                  <a:srgbClr val="002060"/>
                </a:solidFill>
              </a:rPr>
              <a:t>The information is there but very difficult to access</a:t>
            </a:r>
          </a:p>
          <a:p>
            <a:pPr>
              <a:buFont typeface="Verdana" pitchFamily="34" charset="0"/>
              <a:buAutoNum type="arabicPeriod"/>
            </a:pPr>
            <a:endParaRPr lang="en-US" sz="1800" dirty="0" smtClean="0">
              <a:solidFill>
                <a:srgbClr val="002060"/>
              </a:solidFill>
            </a:endParaRPr>
          </a:p>
          <a:p>
            <a:pPr>
              <a:buFont typeface="Verdana" pitchFamily="34" charset="0"/>
              <a:buAutoNum type="arabicPeriod"/>
            </a:pPr>
            <a:endParaRPr lang="en-US" sz="1800" dirty="0" smtClean="0">
              <a:solidFill>
                <a:srgbClr val="002060"/>
              </a:solidFill>
            </a:endParaRPr>
          </a:p>
          <a:p>
            <a:pPr>
              <a:buFont typeface="Verdana" pitchFamily="34" charset="0"/>
              <a:buAutoNum type="arabicPeriod"/>
            </a:pPr>
            <a:endParaRPr lang="en-US" sz="1800" dirty="0" smtClean="0">
              <a:solidFill>
                <a:srgbClr val="002060"/>
              </a:solidFill>
            </a:endParaRPr>
          </a:p>
        </p:txBody>
      </p:sp>
      <p:sp>
        <p:nvSpPr>
          <p:cNvPr id="4" name="TextBox 3"/>
          <p:cNvSpPr txBox="1">
            <a:spLocks noChangeArrowheads="1"/>
          </p:cNvSpPr>
          <p:nvPr/>
        </p:nvSpPr>
        <p:spPr bwMode="auto">
          <a:xfrm>
            <a:off x="928688" y="5572125"/>
            <a:ext cx="6643687" cy="923925"/>
          </a:xfrm>
          <a:prstGeom prst="rect">
            <a:avLst/>
          </a:prstGeom>
          <a:noFill/>
          <a:ln w="9525">
            <a:noFill/>
            <a:miter lim="800000"/>
            <a:headEnd/>
            <a:tailEnd/>
          </a:ln>
        </p:spPr>
        <p:txBody>
          <a:bodyPr>
            <a:spAutoFit/>
          </a:bodyPr>
          <a:lstStyle/>
          <a:p>
            <a:r>
              <a:rPr lang="en-US" b="1" dirty="0">
                <a:latin typeface="Verdana" pitchFamily="34" charset="0"/>
              </a:rPr>
              <a:t>NONE of these issues in any way reflects on </a:t>
            </a:r>
            <a:r>
              <a:rPr lang="en-US" b="1" dirty="0" smtClean="0">
                <a:latin typeface="Verdana" pitchFamily="34" charset="0"/>
              </a:rPr>
              <a:t>… the </a:t>
            </a:r>
            <a:r>
              <a:rPr lang="en-US" b="1" dirty="0">
                <a:latin typeface="Verdana" pitchFamily="34" charset="0"/>
              </a:rPr>
              <a:t>software product</a:t>
            </a:r>
          </a:p>
          <a:p>
            <a:endParaRPr lang="en-US" b="1" dirty="0">
              <a:latin typeface="Verdana" pitchFamily="34" charset="0"/>
            </a:endParaRPr>
          </a:p>
        </p:txBody>
      </p:sp>
      <p:sp>
        <p:nvSpPr>
          <p:cNvPr id="52228" name="Title 1"/>
          <p:cNvSpPr txBox="1">
            <a:spLocks/>
          </p:cNvSpPr>
          <p:nvPr/>
        </p:nvSpPr>
        <p:spPr bwMode="auto">
          <a:xfrm>
            <a:off x="357188" y="214313"/>
            <a:ext cx="6429375" cy="785812"/>
          </a:xfrm>
          <a:prstGeom prst="rect">
            <a:avLst/>
          </a:prstGeom>
          <a:noFill/>
          <a:ln w="9525">
            <a:noFill/>
            <a:miter lim="800000"/>
            <a:headEnd/>
            <a:tailEnd/>
          </a:ln>
        </p:spPr>
        <p:txBody>
          <a:bodyPr anchor="ctr"/>
          <a:lstStyle/>
          <a:p>
            <a:r>
              <a:rPr lang="en-ZA" sz="2400" b="1" dirty="0">
                <a:solidFill>
                  <a:schemeClr val="tx2"/>
                </a:solidFill>
                <a:latin typeface="Verdana" pitchFamily="34" charset="0"/>
              </a:rPr>
              <a:t>Analysis of findings at </a:t>
            </a:r>
            <a:r>
              <a:rPr lang="en-ZA" sz="2400" b="1" dirty="0" smtClean="0">
                <a:solidFill>
                  <a:schemeClr val="tx2"/>
                </a:solidFill>
                <a:latin typeface="Verdana" pitchFamily="34" charset="0"/>
              </a:rPr>
              <a:t>...</a:t>
            </a:r>
            <a:endParaRPr lang="en-ZA" sz="2400" b="1" dirty="0">
              <a:solidFill>
                <a:schemeClr val="tx2"/>
              </a:solidFill>
              <a:latin typeface="Verdana" pitchFamily="34" charset="0"/>
            </a:endParaRPr>
          </a:p>
          <a:p>
            <a:r>
              <a:rPr lang="en-ZA" sz="2400" b="1" dirty="0">
                <a:solidFill>
                  <a:schemeClr val="tx2"/>
                </a:solidFill>
                <a:latin typeface="Verdana" pitchFamily="34" charset="0"/>
              </a:rPr>
              <a:t>Consequences of data engineering issues</a:t>
            </a:r>
            <a:endParaRPr lang="en-US" sz="2400" b="1" dirty="0">
              <a:solidFill>
                <a:schemeClr val="tx2"/>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000"/>
                                        <p:tgtEl>
                                          <p:spTgt spid="3">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000"/>
                                        <p:tgtEl>
                                          <p:spTgt spid="3">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2000"/>
                                        <p:tgtEl>
                                          <p:spTgt spid="3">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2000"/>
                                        <p:tgtEl>
                                          <p:spTgt spid="3">
                                            <p:txEl>
                                              <p:pRg st="8" end="8"/>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2000"/>
                                        <p:tgtEl>
                                          <p:spTgt spid="3">
                                            <p:txEl>
                                              <p:pRg st="10" end="10"/>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88" y="1785938"/>
            <a:ext cx="7929562" cy="4248150"/>
          </a:xfrm>
        </p:spPr>
        <p:txBody>
          <a:bodyPr/>
          <a:lstStyle/>
          <a:p>
            <a:pPr>
              <a:buFont typeface="Verdana" pitchFamily="34" charset="0"/>
              <a:buAutoNum type="arabicPeriod"/>
            </a:pPr>
            <a:r>
              <a:rPr lang="en-ZA" sz="1800" dirty="0" smtClean="0">
                <a:solidFill>
                  <a:srgbClr val="002060"/>
                </a:solidFill>
              </a:rPr>
              <a:t>Service provider</a:t>
            </a:r>
          </a:p>
          <a:p>
            <a:pPr>
              <a:buFont typeface="Verdana" pitchFamily="34" charset="0"/>
              <a:buAutoNum type="arabicPeriod"/>
            </a:pPr>
            <a:endParaRPr lang="en-ZA" sz="1800" dirty="0" smtClean="0">
              <a:solidFill>
                <a:srgbClr val="002060"/>
              </a:solidFill>
            </a:endParaRPr>
          </a:p>
          <a:p>
            <a:pPr>
              <a:buFont typeface="Verdana" pitchFamily="34" charset="0"/>
              <a:buAutoNum type="arabicPeriod"/>
            </a:pPr>
            <a:r>
              <a:rPr lang="en-ZA" sz="1800" dirty="0" smtClean="0">
                <a:solidFill>
                  <a:srgbClr val="002060"/>
                </a:solidFill>
              </a:rPr>
              <a:t>... management </a:t>
            </a:r>
            <a:endParaRPr lang="en-US" sz="1800" dirty="0" smtClean="0">
              <a:solidFill>
                <a:srgbClr val="002060"/>
              </a:solidFill>
            </a:endParaRPr>
          </a:p>
        </p:txBody>
      </p:sp>
      <p:sp>
        <p:nvSpPr>
          <p:cNvPr id="53251" name="Title 1"/>
          <p:cNvSpPr txBox="1">
            <a:spLocks/>
          </p:cNvSpPr>
          <p:nvPr/>
        </p:nvSpPr>
        <p:spPr bwMode="auto">
          <a:xfrm>
            <a:off x="357188" y="214313"/>
            <a:ext cx="6429375" cy="785812"/>
          </a:xfrm>
          <a:prstGeom prst="rect">
            <a:avLst/>
          </a:prstGeom>
          <a:noFill/>
          <a:ln w="9525">
            <a:noFill/>
            <a:miter lim="800000"/>
            <a:headEnd/>
            <a:tailEnd/>
          </a:ln>
        </p:spPr>
        <p:txBody>
          <a:bodyPr anchor="ctr"/>
          <a:lstStyle/>
          <a:p>
            <a:r>
              <a:rPr lang="en-ZA" sz="2400" b="1" dirty="0">
                <a:solidFill>
                  <a:schemeClr val="tx2"/>
                </a:solidFill>
                <a:latin typeface="Verdana" pitchFamily="34" charset="0"/>
              </a:rPr>
              <a:t>Analysis of findings at </a:t>
            </a:r>
            <a:r>
              <a:rPr lang="en-ZA" sz="2400" b="1" dirty="0" smtClean="0">
                <a:solidFill>
                  <a:schemeClr val="tx2"/>
                </a:solidFill>
                <a:latin typeface="Verdana" pitchFamily="34" charset="0"/>
              </a:rPr>
              <a:t>...</a:t>
            </a:r>
            <a:endParaRPr lang="en-ZA" sz="2400" b="1" dirty="0">
              <a:solidFill>
                <a:schemeClr val="tx2"/>
              </a:solidFill>
              <a:latin typeface="Verdana" pitchFamily="34" charset="0"/>
            </a:endParaRPr>
          </a:p>
          <a:p>
            <a:r>
              <a:rPr lang="en-ZA" sz="2400" b="1" dirty="0">
                <a:solidFill>
                  <a:schemeClr val="tx2"/>
                </a:solidFill>
                <a:latin typeface="Verdana" pitchFamily="34" charset="0"/>
              </a:rPr>
              <a:t>The essential drivers of failure</a:t>
            </a:r>
            <a:endParaRPr lang="en-US" sz="2400" b="1" dirty="0">
              <a:solidFill>
                <a:schemeClr val="tx2"/>
              </a:solidFill>
              <a:latin typeface="Verdana" pitchFamily="34" charset="0"/>
            </a:endParaRPr>
          </a:p>
        </p:txBody>
      </p:sp>
      <p:pic>
        <p:nvPicPr>
          <p:cNvPr id="125954" name="Picture 2"/>
          <p:cNvPicPr>
            <a:picLocks noChangeAspect="1" noChangeArrowheads="1"/>
          </p:cNvPicPr>
          <p:nvPr/>
        </p:nvPicPr>
        <p:blipFill>
          <a:blip r:embed="rId3" cstate="print"/>
          <a:srcRect/>
          <a:stretch>
            <a:fillRect/>
          </a:stretch>
        </p:blipFill>
        <p:spPr bwMode="auto">
          <a:xfrm>
            <a:off x="5072063" y="1428750"/>
            <a:ext cx="4071937" cy="5405438"/>
          </a:xfrm>
          <a:prstGeom prst="rect">
            <a:avLst/>
          </a:prstGeom>
          <a:noFill/>
          <a:ln w="9525">
            <a:noFill/>
            <a:miter lim="800000"/>
            <a:headEnd/>
            <a:tailEnd/>
          </a:ln>
        </p:spPr>
      </p:pic>
      <p:pic>
        <p:nvPicPr>
          <p:cNvPr id="125955" name="Picture 3"/>
          <p:cNvPicPr>
            <a:picLocks noChangeAspect="1" noChangeArrowheads="1"/>
          </p:cNvPicPr>
          <p:nvPr/>
        </p:nvPicPr>
        <p:blipFill>
          <a:blip r:embed="rId4" cstate="print"/>
          <a:srcRect/>
          <a:stretch>
            <a:fillRect/>
          </a:stretch>
        </p:blipFill>
        <p:spPr bwMode="auto">
          <a:xfrm>
            <a:off x="0" y="3286125"/>
            <a:ext cx="5045075" cy="3571875"/>
          </a:xfrm>
          <a:prstGeom prst="rect">
            <a:avLst/>
          </a:prstGeom>
          <a:noFill/>
          <a:ln w="9525">
            <a:noFill/>
            <a:miter lim="800000"/>
            <a:headEnd/>
            <a:tailEnd/>
          </a:ln>
        </p:spPr>
      </p:pic>
      <p:sp>
        <p:nvSpPr>
          <p:cNvPr id="7" name="Rectangle 6"/>
          <p:cNvSpPr/>
          <p:nvPr/>
        </p:nvSpPr>
        <p:spPr>
          <a:xfrm>
            <a:off x="5143504" y="1643050"/>
            <a:ext cx="250033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43504" y="3214686"/>
            <a:ext cx="2643206"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572132" y="3857628"/>
            <a:ext cx="214314"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572132" y="6429396"/>
            <a:ext cx="214314"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215206" y="6215082"/>
            <a:ext cx="50006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857884" y="6215082"/>
            <a:ext cx="642942"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286380" y="6643710"/>
            <a:ext cx="2571768"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000"/>
                                        <p:tgtEl>
                                          <p:spTgt spid="3">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25955"/>
                                        </p:tgtEl>
                                        <p:attrNameLst>
                                          <p:attrName>style.visibility</p:attrName>
                                        </p:attrNameLst>
                                      </p:cBhvr>
                                      <p:to>
                                        <p:strVal val="visible"/>
                                      </p:to>
                                    </p:set>
                                    <p:animEffect transition="in" filter="fade">
                                      <p:cBhvr>
                                        <p:cTn id="15" dur="2000"/>
                                        <p:tgtEl>
                                          <p:spTgt spid="125955"/>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25954"/>
                                        </p:tgtEl>
                                        <p:attrNameLst>
                                          <p:attrName>style.visibility</p:attrName>
                                        </p:attrNameLst>
                                      </p:cBhvr>
                                      <p:to>
                                        <p:strVal val="visible"/>
                                      </p:to>
                                    </p:set>
                                    <p:animEffect transition="in" filter="fade">
                                      <p:cBhvr>
                                        <p:cTn id="19" dur="2000"/>
                                        <p:tgtEl>
                                          <p:spTgt spid="125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txBox="1">
            <a:spLocks/>
          </p:cNvSpPr>
          <p:nvPr/>
        </p:nvSpPr>
        <p:spPr bwMode="auto">
          <a:xfrm>
            <a:off x="357188" y="214313"/>
            <a:ext cx="6429375" cy="785812"/>
          </a:xfrm>
          <a:prstGeom prst="rect">
            <a:avLst/>
          </a:prstGeom>
          <a:noFill/>
          <a:ln w="9525">
            <a:noFill/>
            <a:miter lim="800000"/>
            <a:headEnd/>
            <a:tailEnd/>
          </a:ln>
        </p:spPr>
        <p:txBody>
          <a:bodyPr anchor="ctr"/>
          <a:lstStyle/>
          <a:p>
            <a:r>
              <a:rPr lang="en-ZA" sz="2400" b="1">
                <a:solidFill>
                  <a:schemeClr val="tx2"/>
                </a:solidFill>
                <a:latin typeface="Verdana" pitchFamily="34" charset="0"/>
              </a:rPr>
              <a:t>Raising the bar -- opportunities to create exceptional strategic value and therefore shareholder value</a:t>
            </a:r>
            <a:endParaRPr lang="en-US" sz="2400" b="1">
              <a:solidFill>
                <a:schemeClr val="tx2"/>
              </a:solidFill>
              <a:latin typeface="Verdana" pitchFamily="34" charset="0"/>
            </a:endParaRPr>
          </a:p>
        </p:txBody>
      </p:sp>
      <p:sp>
        <p:nvSpPr>
          <p:cNvPr id="3" name="TextBox 2"/>
          <p:cNvSpPr txBox="1"/>
          <p:nvPr/>
        </p:nvSpPr>
        <p:spPr>
          <a:xfrm>
            <a:off x="642938" y="1571625"/>
            <a:ext cx="8143875" cy="4524375"/>
          </a:xfrm>
          <a:prstGeom prst="rect">
            <a:avLst/>
          </a:prstGeom>
          <a:noFill/>
        </p:spPr>
        <p:txBody>
          <a:bodyPr>
            <a:spAutoFit/>
          </a:bodyPr>
          <a:lstStyle/>
          <a:p>
            <a:pPr marL="342900" indent="-342900" fontAlgn="auto">
              <a:spcBef>
                <a:spcPts val="0"/>
              </a:spcBef>
              <a:spcAft>
                <a:spcPts val="0"/>
              </a:spcAft>
              <a:buFont typeface="+mj-lt"/>
              <a:buAutoNum type="arabicPeriod"/>
              <a:defRPr/>
            </a:pPr>
            <a:r>
              <a:rPr lang="en-US" dirty="0">
                <a:latin typeface="+mn-lt"/>
              </a:rPr>
              <a:t>High value strategic and operational management information</a:t>
            </a:r>
          </a:p>
          <a:p>
            <a:pPr marL="342900" indent="-342900" fontAlgn="auto">
              <a:spcBef>
                <a:spcPts val="0"/>
              </a:spcBef>
              <a:spcAft>
                <a:spcPts val="0"/>
              </a:spcAft>
              <a:buFont typeface="+mj-lt"/>
              <a:buAutoNum type="arabicPeriod"/>
              <a:defRPr/>
            </a:pPr>
            <a:endParaRPr lang="en-GB" dirty="0">
              <a:latin typeface="+mn-lt"/>
            </a:endParaRPr>
          </a:p>
          <a:p>
            <a:pPr marL="342900" indent="-342900" fontAlgn="auto">
              <a:spcBef>
                <a:spcPts val="0"/>
              </a:spcBef>
              <a:spcAft>
                <a:spcPts val="0"/>
              </a:spcAft>
              <a:buFont typeface="+mj-lt"/>
              <a:buAutoNum type="arabicPeriod"/>
              <a:defRPr/>
            </a:pPr>
            <a:r>
              <a:rPr lang="en-GB" dirty="0">
                <a:latin typeface="+mn-lt"/>
              </a:rPr>
              <a:t>Strategic costing model</a:t>
            </a:r>
            <a:endParaRPr lang="en-US" dirty="0">
              <a:solidFill>
                <a:srgbClr val="002060"/>
              </a:solidFill>
              <a:latin typeface="+mn-lt"/>
            </a:endParaRPr>
          </a:p>
          <a:p>
            <a:pPr marL="342900" indent="-342900" fontAlgn="auto">
              <a:spcBef>
                <a:spcPts val="0"/>
              </a:spcBef>
              <a:spcAft>
                <a:spcPts val="0"/>
              </a:spcAft>
              <a:buFont typeface="+mj-lt"/>
              <a:buAutoNum type="arabicPeriod"/>
              <a:defRPr/>
            </a:pPr>
            <a:endParaRPr lang="en-GB" dirty="0">
              <a:latin typeface="+mn-lt"/>
            </a:endParaRPr>
          </a:p>
          <a:p>
            <a:pPr marL="342900" indent="-342900" fontAlgn="auto">
              <a:spcBef>
                <a:spcPts val="0"/>
              </a:spcBef>
              <a:spcAft>
                <a:spcPts val="0"/>
              </a:spcAft>
              <a:defRPr/>
            </a:pPr>
            <a:r>
              <a:rPr lang="en-GB" dirty="0">
                <a:latin typeface="+mn-lt"/>
              </a:rPr>
              <a:t>SPECIALIZED COMPONENTS</a:t>
            </a:r>
          </a:p>
          <a:p>
            <a:pPr marL="342900" indent="-342900" fontAlgn="auto">
              <a:spcBef>
                <a:spcPts val="0"/>
              </a:spcBef>
              <a:spcAft>
                <a:spcPts val="0"/>
              </a:spcAft>
              <a:buFont typeface="+mj-lt"/>
              <a:buAutoNum type="arabicPeriod"/>
              <a:defRPr/>
            </a:pPr>
            <a:endParaRPr lang="en-GB" dirty="0">
              <a:latin typeface="+mn-lt"/>
            </a:endParaRPr>
          </a:p>
          <a:p>
            <a:pPr marL="342900" indent="-342900" fontAlgn="auto">
              <a:spcBef>
                <a:spcPts val="0"/>
              </a:spcBef>
              <a:spcAft>
                <a:spcPts val="0"/>
              </a:spcAft>
              <a:buFont typeface="+mj-lt"/>
              <a:buAutoNum type="arabicPeriod"/>
              <a:defRPr/>
            </a:pPr>
            <a:r>
              <a:rPr lang="en-US" dirty="0">
                <a:latin typeface="+mn-lt"/>
              </a:rPr>
              <a:t>Shift and </a:t>
            </a:r>
            <a:r>
              <a:rPr lang="en-US" dirty="0" smtClean="0">
                <a:latin typeface="+mn-lt"/>
              </a:rPr>
              <a:t>… level </a:t>
            </a:r>
            <a:r>
              <a:rPr lang="en-US" dirty="0">
                <a:latin typeface="+mn-lt"/>
              </a:rPr>
              <a:t>planning and costing</a:t>
            </a:r>
          </a:p>
          <a:p>
            <a:pPr marL="342900" indent="-342900" fontAlgn="auto">
              <a:spcBef>
                <a:spcPts val="0"/>
              </a:spcBef>
              <a:spcAft>
                <a:spcPts val="0"/>
              </a:spcAft>
              <a:buFont typeface="+mj-lt"/>
              <a:buAutoNum type="arabicPeriod"/>
              <a:defRPr/>
            </a:pPr>
            <a:endParaRPr lang="en-GB" dirty="0">
              <a:latin typeface="+mn-lt"/>
            </a:endParaRPr>
          </a:p>
          <a:p>
            <a:pPr marL="342900" indent="-342900" fontAlgn="auto">
              <a:spcBef>
                <a:spcPts val="0"/>
              </a:spcBef>
              <a:spcAft>
                <a:spcPts val="0"/>
              </a:spcAft>
              <a:buFont typeface="+mj-lt"/>
              <a:buAutoNum type="arabicPeriod"/>
              <a:defRPr/>
            </a:pPr>
            <a:r>
              <a:rPr lang="en-GB" dirty="0">
                <a:latin typeface="+mn-lt"/>
              </a:rPr>
              <a:t>Precision </a:t>
            </a:r>
            <a:r>
              <a:rPr lang="en-GB" dirty="0" smtClean="0">
                <a:latin typeface="+mn-lt"/>
              </a:rPr>
              <a:t>... modelling</a:t>
            </a:r>
            <a:endParaRPr lang="en-GB" dirty="0">
              <a:latin typeface="+mn-lt"/>
            </a:endParaRPr>
          </a:p>
          <a:p>
            <a:pPr marL="342900" indent="-342900" fontAlgn="auto">
              <a:spcBef>
                <a:spcPts val="0"/>
              </a:spcBef>
              <a:spcAft>
                <a:spcPts val="0"/>
              </a:spcAft>
              <a:buFont typeface="+mj-lt"/>
              <a:buAutoNum type="arabicPeriod"/>
              <a:defRPr/>
            </a:pPr>
            <a:endParaRPr lang="en-GB" dirty="0">
              <a:latin typeface="+mn-lt"/>
            </a:endParaRPr>
          </a:p>
          <a:p>
            <a:pPr marL="342900" indent="-342900" fontAlgn="auto">
              <a:spcBef>
                <a:spcPts val="0"/>
              </a:spcBef>
              <a:spcAft>
                <a:spcPts val="0"/>
              </a:spcAft>
              <a:buFont typeface="+mj-lt"/>
              <a:buAutoNum type="arabicPeriod"/>
              <a:defRPr/>
            </a:pPr>
            <a:r>
              <a:rPr lang="en-US" dirty="0">
                <a:latin typeface="+mn-lt"/>
              </a:rPr>
              <a:t>Optimization of </a:t>
            </a:r>
            <a:r>
              <a:rPr lang="en-US" dirty="0" smtClean="0">
                <a:latin typeface="+mn-lt"/>
              </a:rPr>
              <a:t>worker knowledge </a:t>
            </a:r>
            <a:r>
              <a:rPr lang="en-US" dirty="0">
                <a:latin typeface="+mn-lt"/>
              </a:rPr>
              <a:t>and experience development</a:t>
            </a:r>
          </a:p>
          <a:p>
            <a:pPr marL="342900" indent="-342900" fontAlgn="auto">
              <a:spcBef>
                <a:spcPts val="0"/>
              </a:spcBef>
              <a:spcAft>
                <a:spcPts val="0"/>
              </a:spcAft>
              <a:buFont typeface="+mj-lt"/>
              <a:buAutoNum type="arabicPeriod"/>
              <a:defRPr/>
            </a:pPr>
            <a:endParaRPr lang="en-GB" dirty="0">
              <a:latin typeface="+mn-lt"/>
            </a:endParaRPr>
          </a:p>
          <a:p>
            <a:pPr marL="342900" indent="-342900" fontAlgn="auto">
              <a:spcBef>
                <a:spcPts val="0"/>
              </a:spcBef>
              <a:spcAft>
                <a:spcPts val="0"/>
              </a:spcAft>
              <a:buFont typeface="+mj-lt"/>
              <a:buAutoNum type="arabicPeriod"/>
              <a:defRPr/>
            </a:pPr>
            <a:r>
              <a:rPr lang="en-US" dirty="0">
                <a:latin typeface="+mn-lt"/>
              </a:rPr>
              <a:t>Optimization of efficiency of mobile plant</a:t>
            </a:r>
          </a:p>
          <a:p>
            <a:pPr marL="342900" indent="-342900" fontAlgn="auto">
              <a:spcBef>
                <a:spcPts val="0"/>
              </a:spcBef>
              <a:spcAft>
                <a:spcPts val="0"/>
              </a:spcAft>
              <a:buFont typeface="+mj-lt"/>
              <a:buAutoNum type="arabicPeriod"/>
              <a:defRPr/>
            </a:pPr>
            <a:endParaRPr lang="en-GB" dirty="0">
              <a:latin typeface="+mn-lt"/>
            </a:endParaRPr>
          </a:p>
          <a:p>
            <a:pPr marL="342900" indent="-342900" fontAlgn="auto">
              <a:spcBef>
                <a:spcPts val="0"/>
              </a:spcBef>
              <a:spcAft>
                <a:spcPts val="0"/>
              </a:spcAft>
              <a:buFont typeface="+mj-lt"/>
              <a:buAutoNum type="arabicPeriod"/>
              <a:defRPr/>
            </a:pPr>
            <a:r>
              <a:rPr lang="en-GB" dirty="0" smtClean="0">
                <a:latin typeface="+mn-lt"/>
              </a:rPr>
              <a:t>...</a:t>
            </a:r>
            <a:endParaRPr lang="en-GB" dirty="0">
              <a:latin typeface="+mn-lt"/>
            </a:endParaRPr>
          </a:p>
          <a:p>
            <a:pPr fontAlgn="auto">
              <a:spcBef>
                <a:spcPts val="0"/>
              </a:spcBef>
              <a:spcAft>
                <a:spcPts val="0"/>
              </a:spcAft>
              <a:defRPr/>
            </a:pPr>
            <a:endParaRPr lang="en-US" dirty="0">
              <a:latin typeface="+mn-lt"/>
            </a:endParaRPr>
          </a:p>
        </p:txBody>
      </p:sp>
      <p:sp>
        <p:nvSpPr>
          <p:cNvPr id="4" name="TextBox 3"/>
          <p:cNvSpPr txBox="1">
            <a:spLocks noChangeArrowheads="1"/>
          </p:cNvSpPr>
          <p:nvPr/>
        </p:nvSpPr>
        <p:spPr bwMode="auto">
          <a:xfrm>
            <a:off x="714375" y="5857875"/>
            <a:ext cx="7572375" cy="369888"/>
          </a:xfrm>
          <a:prstGeom prst="rect">
            <a:avLst/>
          </a:prstGeom>
          <a:noFill/>
          <a:ln w="9525">
            <a:noFill/>
            <a:miter lim="800000"/>
            <a:headEnd/>
            <a:tailEnd/>
          </a:ln>
        </p:spPr>
        <p:txBody>
          <a:bodyPr>
            <a:spAutoFit/>
          </a:bodyPr>
          <a:lstStyle/>
          <a:p>
            <a:r>
              <a:rPr lang="en-ZA" b="1">
                <a:latin typeface="Verdana" pitchFamily="34" charset="0"/>
              </a:rPr>
              <a:t>Some custom technology in some cases</a:t>
            </a:r>
            <a:endParaRPr lang="en-US" b="1">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000"/>
                                        <p:tgtEl>
                                          <p:spTgt spid="3">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000"/>
                                        <p:tgtEl>
                                          <p:spTgt spid="3">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2000"/>
                                        <p:tgtEl>
                                          <p:spTgt spid="3">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2000"/>
                                        <p:tgtEl>
                                          <p:spTgt spid="3">
                                            <p:txEl>
                                              <p:pRg st="8" end="8"/>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2000"/>
                                        <p:tgtEl>
                                          <p:spTgt spid="3">
                                            <p:txEl>
                                              <p:pRg st="10" end="10"/>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Effect transition="in" filter="fade">
                                      <p:cBhvr>
                                        <p:cTn id="31" dur="2000"/>
                                        <p:tgtEl>
                                          <p:spTgt spid="3">
                                            <p:txEl>
                                              <p:pRg st="12" end="12"/>
                                            </p:txEl>
                                          </p:spTgt>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animEffect transition="in" filter="fade">
                                      <p:cBhvr>
                                        <p:cTn id="35" dur="2000"/>
                                        <p:tgtEl>
                                          <p:spTgt spid="3">
                                            <p:txEl>
                                              <p:pRg st="14" end="14"/>
                                            </p:txEl>
                                          </p:spTgt>
                                        </p:tgtEl>
                                      </p:cBhvr>
                                    </p:animEffect>
                                  </p:childTnLst>
                                </p:cTn>
                              </p:par>
                            </p:childTnLst>
                          </p:cTn>
                        </p:par>
                        <p:par>
                          <p:cTn id="36" fill="hold">
                            <p:stCondLst>
                              <p:cond delay="16000"/>
                            </p:stCondLst>
                            <p:childTnLst>
                              <p:par>
                                <p:cTn id="37" presetID="10" presetClass="entr" presetSubtype="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noGrp="1"/>
          </p:cNvGraphicFramePr>
          <p:nvPr/>
        </p:nvGraphicFramePr>
        <p:xfrm>
          <a:off x="-38100" y="1500174"/>
          <a:ext cx="9182100" cy="5357826"/>
        </p:xfrm>
        <a:graphic>
          <a:graphicData uri="http://schemas.openxmlformats.org/drawingml/2006/chart">
            <c:chart xmlns:c="http://schemas.openxmlformats.org/drawingml/2006/chart" xmlns:r="http://schemas.openxmlformats.org/officeDocument/2006/relationships" r:id="rId3"/>
          </a:graphicData>
        </a:graphic>
      </p:graphicFrame>
      <p:sp>
        <p:nvSpPr>
          <p:cNvPr id="57347" name="Title 1"/>
          <p:cNvSpPr txBox="1">
            <a:spLocks/>
          </p:cNvSpPr>
          <p:nvPr/>
        </p:nvSpPr>
        <p:spPr bwMode="auto">
          <a:xfrm>
            <a:off x="357188" y="214313"/>
            <a:ext cx="6429375" cy="785812"/>
          </a:xfrm>
          <a:prstGeom prst="rect">
            <a:avLst/>
          </a:prstGeom>
          <a:noFill/>
          <a:ln w="9525">
            <a:noFill/>
            <a:miter lim="800000"/>
            <a:headEnd/>
            <a:tailEnd/>
          </a:ln>
        </p:spPr>
        <p:txBody>
          <a:bodyPr anchor="ctr"/>
          <a:lstStyle/>
          <a:p>
            <a:r>
              <a:rPr lang="en-ZA" sz="2400" b="1" dirty="0">
                <a:solidFill>
                  <a:schemeClr val="tx2"/>
                </a:solidFill>
                <a:latin typeface="Verdana" pitchFamily="34" charset="0"/>
              </a:rPr>
              <a:t>Longevity of the scenarios</a:t>
            </a:r>
            <a:endParaRPr lang="en-US" sz="2400" b="1" dirty="0">
              <a:solidFill>
                <a:schemeClr val="tx2"/>
              </a:solidFill>
              <a:latin typeface="Verdana" pitchFamily="34" charset="0"/>
            </a:endParaRPr>
          </a:p>
        </p:txBody>
      </p:sp>
      <p:sp>
        <p:nvSpPr>
          <p:cNvPr id="8" name="Oval 7"/>
          <p:cNvSpPr/>
          <p:nvPr/>
        </p:nvSpPr>
        <p:spPr>
          <a:xfrm>
            <a:off x="4357688" y="4071938"/>
            <a:ext cx="2857500" cy="8572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ZA" dirty="0"/>
              <a:t>Mapping within current constrains</a:t>
            </a:r>
            <a:endParaRPr lang="en-US" dirty="0"/>
          </a:p>
        </p:txBody>
      </p:sp>
      <p:sp>
        <p:nvSpPr>
          <p:cNvPr id="10" name="Oval 9"/>
          <p:cNvSpPr/>
          <p:nvPr/>
        </p:nvSpPr>
        <p:spPr>
          <a:xfrm>
            <a:off x="4286250" y="1500188"/>
            <a:ext cx="2857500" cy="85725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ZA" dirty="0"/>
              <a:t>Formal best practice data engineering</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cstate="print"/>
          <a:srcRect/>
          <a:stretch>
            <a:fillRect/>
          </a:stretch>
        </p:blipFill>
        <p:spPr bwMode="auto">
          <a:xfrm>
            <a:off x="1428728" y="1857364"/>
            <a:ext cx="6600825" cy="4838700"/>
          </a:xfrm>
          <a:prstGeom prst="rect">
            <a:avLst/>
          </a:prstGeom>
          <a:noFill/>
          <a:ln w="9525">
            <a:noFill/>
            <a:miter lim="800000"/>
            <a:headEnd/>
            <a:tailEnd/>
          </a:ln>
        </p:spPr>
      </p:pic>
      <p:sp>
        <p:nvSpPr>
          <p:cNvPr id="4" name="Title 1"/>
          <p:cNvSpPr txBox="1">
            <a:spLocks/>
          </p:cNvSpPr>
          <p:nvPr/>
        </p:nvSpPr>
        <p:spPr bwMode="auto">
          <a:xfrm>
            <a:off x="357188" y="214313"/>
            <a:ext cx="6429375" cy="785812"/>
          </a:xfrm>
          <a:prstGeom prst="rect">
            <a:avLst/>
          </a:prstGeom>
          <a:noFill/>
          <a:ln w="9525">
            <a:noFill/>
            <a:miter lim="800000"/>
            <a:headEnd/>
            <a:tailEnd/>
          </a:ln>
        </p:spPr>
        <p:txBody>
          <a:bodyPr anchor="ctr"/>
          <a:lstStyle/>
          <a:p>
            <a:r>
              <a:rPr lang="en-ZA" sz="2400" b="1" dirty="0" err="1" smtClean="0">
                <a:solidFill>
                  <a:schemeClr val="tx2"/>
                </a:solidFill>
                <a:latin typeface="Verdana" pitchFamily="34" charset="0"/>
              </a:rPr>
              <a:t>ERP</a:t>
            </a:r>
            <a:r>
              <a:rPr lang="en-ZA" sz="2400" b="1" dirty="0" smtClean="0">
                <a:solidFill>
                  <a:schemeClr val="tx2"/>
                </a:solidFill>
                <a:latin typeface="Verdana" pitchFamily="34" charset="0"/>
              </a:rPr>
              <a:t> people who lie</a:t>
            </a:r>
            <a:endParaRPr lang="en-US" sz="2400" b="1" dirty="0">
              <a:solidFill>
                <a:schemeClr val="tx2"/>
              </a:solidFill>
              <a:latin typeface="Verdan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260350"/>
            <a:ext cx="4821242" cy="850900"/>
          </a:xfrm>
        </p:spPr>
        <p:txBody>
          <a:bodyPr>
            <a:normAutofit/>
          </a:bodyPr>
          <a:lstStyle/>
          <a:p>
            <a:pPr algn="l"/>
            <a:r>
              <a:rPr lang="en-US" sz="2400" b="1" dirty="0" smtClean="0">
                <a:latin typeface="+mn-lt"/>
              </a:rPr>
              <a:t>Current Issues with the … Master</a:t>
            </a:r>
            <a:endParaRPr lang="en-US" sz="2400" b="1" dirty="0">
              <a:latin typeface="+mn-lt"/>
            </a:endParaRPr>
          </a:p>
        </p:txBody>
      </p:sp>
      <p:sp>
        <p:nvSpPr>
          <p:cNvPr id="3" name="Content Placeholder 2"/>
          <p:cNvSpPr>
            <a:spLocks noGrp="1"/>
          </p:cNvSpPr>
          <p:nvPr>
            <p:ph idx="1"/>
          </p:nvPr>
        </p:nvSpPr>
        <p:spPr>
          <a:xfrm>
            <a:off x="357159" y="1571612"/>
            <a:ext cx="4572032" cy="4248150"/>
          </a:xfrm>
        </p:spPr>
        <p:txBody>
          <a:bodyPr/>
          <a:lstStyle/>
          <a:p>
            <a:r>
              <a:rPr lang="en-US" sz="1800" dirty="0" smtClean="0"/>
              <a:t>Unstructured </a:t>
            </a:r>
          </a:p>
          <a:p>
            <a:endParaRPr lang="en-US" sz="1800" dirty="0" smtClean="0"/>
          </a:p>
          <a:p>
            <a:r>
              <a:rPr lang="en-US" sz="1800" dirty="0" smtClean="0"/>
              <a:t>Lack of robust disciplined code management</a:t>
            </a:r>
          </a:p>
          <a:p>
            <a:endParaRPr lang="en-US" sz="1800" dirty="0" smtClean="0"/>
          </a:p>
          <a:p>
            <a:r>
              <a:rPr lang="en-US" sz="1800" dirty="0" smtClean="0"/>
              <a:t>Different blocks of codes for different divisions </a:t>
            </a:r>
          </a:p>
          <a:p>
            <a:endParaRPr lang="en-US" sz="1800" dirty="0" smtClean="0"/>
          </a:p>
          <a:p>
            <a:r>
              <a:rPr lang="en-US" sz="1800" dirty="0" smtClean="0"/>
              <a:t>Same item in more than one place</a:t>
            </a:r>
          </a:p>
          <a:p>
            <a:endParaRPr lang="en-US" sz="1800" dirty="0" smtClean="0"/>
          </a:p>
          <a:p>
            <a:r>
              <a:rPr lang="en-US" sz="1800" dirty="0" smtClean="0"/>
              <a:t>Different categories should be in distinctly separate logical blocks</a:t>
            </a:r>
          </a:p>
          <a:p>
            <a:endParaRPr lang="en-US" sz="1800" dirty="0" smtClean="0"/>
          </a:p>
          <a:p>
            <a:endParaRPr lang="en-US" sz="1800" dirty="0" smtClean="0"/>
          </a:p>
          <a:p>
            <a:endParaRPr lang="en-US" sz="1800" dirty="0" smtClean="0"/>
          </a:p>
          <a:p>
            <a:endParaRPr lang="en-US" sz="1800" dirty="0"/>
          </a:p>
        </p:txBody>
      </p:sp>
      <p:pic>
        <p:nvPicPr>
          <p:cNvPr id="4" name="Picture 2"/>
          <p:cNvPicPr>
            <a:picLocks noChangeAspect="1" noChangeArrowheads="1"/>
          </p:cNvPicPr>
          <p:nvPr/>
        </p:nvPicPr>
        <p:blipFill>
          <a:blip r:embed="rId3" cstate="print"/>
          <a:srcRect/>
          <a:stretch>
            <a:fillRect/>
          </a:stretch>
        </p:blipFill>
        <p:spPr bwMode="auto">
          <a:xfrm>
            <a:off x="5072066" y="0"/>
            <a:ext cx="4071934" cy="6819900"/>
          </a:xfrm>
          <a:prstGeom prst="rect">
            <a:avLst/>
          </a:prstGeom>
          <a:noFill/>
          <a:ln w="9525">
            <a:noFill/>
            <a:miter lim="800000"/>
            <a:headEnd/>
            <a:tailEnd/>
          </a:ln>
          <a:effectLst/>
        </p:spPr>
      </p:pic>
      <p:cxnSp>
        <p:nvCxnSpPr>
          <p:cNvPr id="5" name="Straight Arrow Connector 4"/>
          <p:cNvCxnSpPr/>
          <p:nvPr/>
        </p:nvCxnSpPr>
        <p:spPr>
          <a:xfrm>
            <a:off x="3786182" y="1785926"/>
            <a:ext cx="3214710" cy="2500330"/>
          </a:xfrm>
          <a:prstGeom prst="straightConnector1">
            <a:avLst/>
          </a:prstGeom>
          <a:ln w="50800" cmpd="sng">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3607587" y="1964521"/>
            <a:ext cx="3500462" cy="3143272"/>
          </a:xfrm>
          <a:prstGeom prst="straightConnector1">
            <a:avLst/>
          </a:prstGeom>
          <a:ln w="50800" cmpd="sng">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786182" y="1785926"/>
            <a:ext cx="3214710" cy="2000264"/>
          </a:xfrm>
          <a:prstGeom prst="straightConnector1">
            <a:avLst/>
          </a:prstGeom>
          <a:ln w="50800" cmpd="sng">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286380" y="0"/>
            <a:ext cx="3857620" cy="214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72066" y="285728"/>
            <a:ext cx="185738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260350"/>
            <a:ext cx="4821242" cy="850900"/>
          </a:xfrm>
        </p:spPr>
        <p:txBody>
          <a:bodyPr>
            <a:normAutofit/>
          </a:bodyPr>
          <a:lstStyle/>
          <a:p>
            <a:pPr algn="l"/>
            <a:r>
              <a:rPr lang="en-US" sz="2400" b="1" dirty="0" smtClean="0">
                <a:latin typeface="+mn-lt"/>
              </a:rPr>
              <a:t>Current Issues with the … Master</a:t>
            </a:r>
            <a:endParaRPr lang="en-US" sz="2400" b="1" dirty="0">
              <a:latin typeface="+mn-lt"/>
            </a:endParaRPr>
          </a:p>
        </p:txBody>
      </p:sp>
      <p:sp>
        <p:nvSpPr>
          <p:cNvPr id="3" name="Content Placeholder 2"/>
          <p:cNvSpPr>
            <a:spLocks noGrp="1"/>
          </p:cNvSpPr>
          <p:nvPr>
            <p:ph idx="1"/>
          </p:nvPr>
        </p:nvSpPr>
        <p:spPr>
          <a:xfrm>
            <a:off x="357159" y="1571612"/>
            <a:ext cx="4572032" cy="4248150"/>
          </a:xfrm>
        </p:spPr>
        <p:txBody>
          <a:bodyPr/>
          <a:lstStyle/>
          <a:p>
            <a:r>
              <a:rPr lang="en-US" sz="1800" dirty="0" smtClean="0"/>
              <a:t>Equivalent descriptions different codes</a:t>
            </a:r>
          </a:p>
          <a:p>
            <a:endParaRPr lang="en-US" sz="1800" dirty="0" smtClean="0"/>
          </a:p>
          <a:p>
            <a:r>
              <a:rPr lang="en-US" sz="1800" dirty="0" smtClean="0"/>
              <a:t>Warehouse codes embedded in item codes</a:t>
            </a:r>
          </a:p>
          <a:p>
            <a:endParaRPr lang="en-US" sz="1800" dirty="0" smtClean="0"/>
          </a:p>
          <a:p>
            <a:r>
              <a:rPr lang="en-US" sz="1800" dirty="0" smtClean="0"/>
              <a:t>As many as twenty occurrences of the same physical</a:t>
            </a:r>
          </a:p>
          <a:p>
            <a:endParaRPr lang="en-ZA" sz="1800" dirty="0" smtClean="0"/>
          </a:p>
          <a:p>
            <a:r>
              <a:rPr lang="en-ZA" sz="1800" dirty="0" smtClean="0"/>
              <a:t>Makes operation and reporting inaccurate and difficult</a:t>
            </a:r>
            <a:endParaRPr lang="en-US" sz="1800" dirty="0" smtClean="0"/>
          </a:p>
          <a:p>
            <a:endParaRPr lang="en-US" sz="1800" dirty="0" smtClean="0"/>
          </a:p>
          <a:p>
            <a:endParaRPr lang="en-US" sz="1800" dirty="0" smtClean="0"/>
          </a:p>
          <a:p>
            <a:endParaRPr lang="en-US" sz="1800" dirty="0" smtClean="0"/>
          </a:p>
          <a:p>
            <a:endParaRPr lang="en-US" sz="1800" dirty="0"/>
          </a:p>
        </p:txBody>
      </p:sp>
      <p:graphicFrame>
        <p:nvGraphicFramePr>
          <p:cNvPr id="2050" name="Object 2"/>
          <p:cNvGraphicFramePr>
            <a:graphicFrameLocks noChangeAspect="1"/>
          </p:cNvGraphicFramePr>
          <p:nvPr/>
        </p:nvGraphicFramePr>
        <p:xfrm>
          <a:off x="5000628" y="1428736"/>
          <a:ext cx="3463925" cy="2214563"/>
        </p:xfrm>
        <a:graphic>
          <a:graphicData uri="http://schemas.openxmlformats.org/presentationml/2006/ole">
            <mc:AlternateContent xmlns:mc="http://schemas.openxmlformats.org/markup-compatibility/2006">
              <mc:Choice xmlns:v="urn:schemas-microsoft-com:vml" Requires="v">
                <p:oleObj spid="_x0000_s38918" name="Worksheet" r:id="rId4" imgW="3562302" imgH="2276356" progId="Excel.Sheet.12">
                  <p:embed/>
                </p:oleObj>
              </mc:Choice>
              <mc:Fallback>
                <p:oleObj name="Worksheet" r:id="rId4" imgW="3562302" imgH="2276356"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28" y="1428736"/>
                        <a:ext cx="3463925" cy="221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 name="Straight Arrow Connector 6"/>
          <p:cNvCxnSpPr/>
          <p:nvPr/>
        </p:nvCxnSpPr>
        <p:spPr>
          <a:xfrm>
            <a:off x="4071934" y="2000240"/>
            <a:ext cx="1000132" cy="142876"/>
          </a:xfrm>
          <a:prstGeom prst="straightConnector1">
            <a:avLst/>
          </a:prstGeom>
          <a:ln w="50800" cmpd="sng">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071934" y="2000240"/>
            <a:ext cx="928694" cy="428628"/>
          </a:xfrm>
          <a:prstGeom prst="straightConnector1">
            <a:avLst/>
          </a:prstGeom>
          <a:ln w="50800" cmpd="sng">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357818" y="2786058"/>
            <a:ext cx="571504" cy="9286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endCxn id="11" idx="2"/>
          </p:cNvCxnSpPr>
          <p:nvPr/>
        </p:nvCxnSpPr>
        <p:spPr>
          <a:xfrm>
            <a:off x="4500562" y="3000372"/>
            <a:ext cx="857256" cy="250033"/>
          </a:xfrm>
          <a:prstGeom prst="straightConnector1">
            <a:avLst/>
          </a:prstGeom>
          <a:ln w="50800" cmpd="sng">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nvGraphicFramePr>
        <p:xfrm>
          <a:off x="1285852" y="1571612"/>
          <a:ext cx="7705725" cy="4057650"/>
        </p:xfrm>
        <a:graphic>
          <a:graphicData uri="http://schemas.openxmlformats.org/presentationml/2006/ole">
            <mc:AlternateContent xmlns:mc="http://schemas.openxmlformats.org/markup-compatibility/2006">
              <mc:Choice xmlns:v="urn:schemas-microsoft-com:vml" Requires="v">
                <p:oleObj spid="_x0000_s39942" name="Worksheet" r:id="rId4" imgW="7705820" imgH="4057650" progId="Excel.Sheet.12">
                  <p:embed/>
                </p:oleObj>
              </mc:Choice>
              <mc:Fallback>
                <p:oleObj name="Worksheet" r:id="rId4" imgW="7705820" imgH="4057650"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5852" y="1571612"/>
                        <a:ext cx="7705725" cy="405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250825" y="260350"/>
            <a:ext cx="4821242" cy="850900"/>
          </a:xfrm>
        </p:spPr>
        <p:txBody>
          <a:bodyPr>
            <a:normAutofit/>
          </a:bodyPr>
          <a:lstStyle/>
          <a:p>
            <a:pPr algn="l"/>
            <a:r>
              <a:rPr lang="en-US" sz="2400" b="1" dirty="0" smtClean="0">
                <a:latin typeface="+mn-lt"/>
              </a:rPr>
              <a:t>Current Issues with the … Master</a:t>
            </a:r>
            <a:endParaRPr lang="en-US" sz="2400" b="1" dirty="0">
              <a:latin typeface="+mn-lt"/>
            </a:endParaRPr>
          </a:p>
        </p:txBody>
      </p:sp>
      <p:cxnSp>
        <p:nvCxnSpPr>
          <p:cNvPr id="7" name="Straight Arrow Connector 6"/>
          <p:cNvCxnSpPr/>
          <p:nvPr/>
        </p:nvCxnSpPr>
        <p:spPr>
          <a:xfrm rot="5400000">
            <a:off x="4929190" y="2143116"/>
            <a:ext cx="3071834" cy="1071570"/>
          </a:xfrm>
          <a:prstGeom prst="straightConnector1">
            <a:avLst/>
          </a:prstGeom>
          <a:ln w="50800" cmpd="sng">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5822165" y="1250141"/>
            <a:ext cx="1357322" cy="1000132"/>
          </a:xfrm>
          <a:prstGeom prst="straightConnector1">
            <a:avLst/>
          </a:prstGeom>
          <a:ln w="50800" cmpd="sng">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V="1">
            <a:off x="1607322" y="3536158"/>
            <a:ext cx="2428894" cy="1785950"/>
          </a:xfrm>
          <a:prstGeom prst="straightConnector1">
            <a:avLst/>
          </a:prstGeom>
          <a:ln w="50800" cmpd="sng">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71736" y="714356"/>
            <a:ext cx="4714908" cy="646331"/>
          </a:xfrm>
          <a:prstGeom prst="rect">
            <a:avLst/>
          </a:prstGeom>
          <a:noFill/>
        </p:spPr>
        <p:txBody>
          <a:bodyPr wrap="square" rtlCol="0">
            <a:spAutoFit/>
          </a:bodyPr>
          <a:lstStyle/>
          <a:p>
            <a:r>
              <a:rPr lang="en-US" dirty="0" smtClean="0">
                <a:solidFill>
                  <a:srgbClr val="FF0000"/>
                </a:solidFill>
              </a:rPr>
              <a:t>Multiple occurrences of the same physical entity with different codes</a:t>
            </a:r>
            <a:endParaRPr lang="en-US" dirty="0">
              <a:solidFill>
                <a:srgbClr val="FF0000"/>
              </a:solidFill>
            </a:endParaRPr>
          </a:p>
        </p:txBody>
      </p:sp>
      <p:sp>
        <p:nvSpPr>
          <p:cNvPr id="17" name="TextBox 16"/>
          <p:cNvSpPr txBox="1"/>
          <p:nvPr/>
        </p:nvSpPr>
        <p:spPr>
          <a:xfrm>
            <a:off x="1357290" y="5643578"/>
            <a:ext cx="6715172" cy="646331"/>
          </a:xfrm>
          <a:prstGeom prst="rect">
            <a:avLst/>
          </a:prstGeom>
          <a:noFill/>
        </p:spPr>
        <p:txBody>
          <a:bodyPr wrap="square" rtlCol="0">
            <a:spAutoFit/>
          </a:bodyPr>
          <a:lstStyle/>
          <a:p>
            <a:r>
              <a:rPr lang="en-US" dirty="0" smtClean="0">
                <a:solidFill>
                  <a:srgbClr val="FF0000"/>
                </a:solidFill>
              </a:rPr>
              <a:t>Very different codes for broadly identical physical entities – </a:t>
            </a:r>
            <a:r>
              <a:rPr lang="en-US" dirty="0" err="1" smtClean="0">
                <a:solidFill>
                  <a:srgbClr val="FF0000"/>
                </a:solidFill>
              </a:rPr>
              <a:t>tyres</a:t>
            </a:r>
            <a:r>
              <a:rPr lang="en-US" dirty="0" smtClean="0">
                <a:solidFill>
                  <a:srgbClr val="FF0000"/>
                </a:solidFill>
              </a:rPr>
              <a:t> – locate in entirely different locations in the table</a:t>
            </a:r>
            <a:endParaRPr lang="en-US" dirty="0">
              <a:solidFill>
                <a:srgbClr val="FF0000"/>
              </a:solidFill>
            </a:endParaRPr>
          </a:p>
        </p:txBody>
      </p:sp>
      <p:cxnSp>
        <p:nvCxnSpPr>
          <p:cNvPr id="21" name="Straight Arrow Connector 20"/>
          <p:cNvCxnSpPr/>
          <p:nvPr/>
        </p:nvCxnSpPr>
        <p:spPr>
          <a:xfrm rot="5400000" flipH="1" flipV="1">
            <a:off x="3178959" y="3750471"/>
            <a:ext cx="2428892" cy="1357322"/>
          </a:xfrm>
          <a:prstGeom prst="straightConnector1">
            <a:avLst/>
          </a:prstGeom>
          <a:ln w="50800" cmpd="sng">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260350"/>
            <a:ext cx="6892944" cy="850900"/>
          </a:xfrm>
        </p:spPr>
        <p:txBody>
          <a:bodyPr>
            <a:normAutofit/>
          </a:bodyPr>
          <a:lstStyle/>
          <a:p>
            <a:pPr algn="l"/>
            <a:r>
              <a:rPr lang="en-US" sz="2400" b="1" dirty="0" smtClean="0">
                <a:latin typeface="+mn-lt"/>
              </a:rPr>
              <a:t>Consequences of these Issues with the … Master</a:t>
            </a:r>
            <a:endParaRPr lang="en-US" sz="2400" b="1" dirty="0">
              <a:latin typeface="+mn-lt"/>
            </a:endParaRPr>
          </a:p>
        </p:txBody>
      </p:sp>
      <p:sp>
        <p:nvSpPr>
          <p:cNvPr id="3" name="Content Placeholder 2"/>
          <p:cNvSpPr>
            <a:spLocks noGrp="1"/>
          </p:cNvSpPr>
          <p:nvPr>
            <p:ph idx="1"/>
          </p:nvPr>
        </p:nvSpPr>
        <p:spPr>
          <a:xfrm>
            <a:off x="357158" y="1571612"/>
            <a:ext cx="7929617" cy="4248150"/>
          </a:xfrm>
        </p:spPr>
        <p:txBody>
          <a:bodyPr/>
          <a:lstStyle/>
          <a:p>
            <a:pPr>
              <a:buFont typeface="+mj-lt"/>
              <a:buAutoNum type="arabicPeriod"/>
            </a:pPr>
            <a:r>
              <a:rPr lang="en-US" sz="1800" dirty="0" smtClean="0"/>
              <a:t>Large number of other issues</a:t>
            </a:r>
          </a:p>
          <a:p>
            <a:pPr>
              <a:buFont typeface="+mj-lt"/>
              <a:buAutoNum type="arabicPeriod"/>
            </a:pPr>
            <a:endParaRPr lang="en-US" sz="1800" dirty="0" smtClean="0"/>
          </a:p>
          <a:p>
            <a:pPr>
              <a:buFont typeface="+mj-lt"/>
              <a:buAutoNum type="arabicPeriod"/>
            </a:pPr>
            <a:r>
              <a:rPr lang="en-US" sz="1800" dirty="0" smtClean="0"/>
              <a:t>Posting inaccurate</a:t>
            </a:r>
          </a:p>
          <a:p>
            <a:pPr>
              <a:buFont typeface="+mj-lt"/>
              <a:buAutoNum type="arabicPeriod"/>
            </a:pPr>
            <a:endParaRPr lang="en-US" sz="1800" dirty="0" smtClean="0"/>
          </a:p>
          <a:p>
            <a:pPr>
              <a:buFont typeface="+mj-lt"/>
              <a:buAutoNum type="arabicPeriod"/>
            </a:pPr>
            <a:r>
              <a:rPr lang="en-US" sz="1800" dirty="0" smtClean="0"/>
              <a:t>Difficult to train new users </a:t>
            </a:r>
          </a:p>
          <a:p>
            <a:pPr>
              <a:buFont typeface="+mj-lt"/>
              <a:buAutoNum type="arabicPeriod"/>
            </a:pPr>
            <a:endParaRPr lang="en-US" sz="1800" dirty="0" smtClean="0"/>
          </a:p>
          <a:p>
            <a:pPr>
              <a:buFont typeface="+mj-lt"/>
              <a:buAutoNum type="arabicPeriod"/>
            </a:pPr>
            <a:r>
              <a:rPr lang="en-US" sz="1800" dirty="0" smtClean="0"/>
              <a:t>Inquiry and reporting cumbersome, clumsy and time consuming</a:t>
            </a:r>
          </a:p>
          <a:p>
            <a:pPr>
              <a:buFont typeface="+mj-lt"/>
              <a:buAutoNum type="arabicPeriod"/>
            </a:pPr>
            <a:endParaRPr lang="en-US" sz="1800" dirty="0" smtClean="0"/>
          </a:p>
          <a:p>
            <a:pPr>
              <a:buFont typeface="+mj-lt"/>
              <a:buAutoNum type="arabicPeriod"/>
            </a:pPr>
            <a:r>
              <a:rPr lang="en-US" sz="1800" dirty="0" smtClean="0"/>
              <a:t>Duplications  hinder and prevent reporting and analysis</a:t>
            </a:r>
          </a:p>
          <a:p>
            <a:pPr>
              <a:buFont typeface="+mj-lt"/>
              <a:buAutoNum type="arabicPeriod"/>
            </a:pPr>
            <a:endParaRPr lang="en-US" sz="1800" dirty="0" smtClean="0"/>
          </a:p>
          <a:p>
            <a:pPr>
              <a:buFont typeface="+mj-lt"/>
              <a:buAutoNum type="arabicPeriod"/>
            </a:pPr>
            <a:r>
              <a:rPr lang="en-US" sz="1800" dirty="0" smtClean="0"/>
              <a:t>The information is there but very difficult to access</a:t>
            </a:r>
          </a:p>
          <a:p>
            <a:pPr>
              <a:buFont typeface="+mj-lt"/>
              <a:buAutoNum type="arabicPeriod"/>
            </a:pPr>
            <a:endParaRPr lang="en-US" sz="1800" dirty="0" smtClean="0"/>
          </a:p>
          <a:p>
            <a:pPr>
              <a:buFont typeface="+mj-lt"/>
              <a:buAutoNum type="arabicPeriod"/>
            </a:pPr>
            <a:endParaRPr lang="en-US" sz="1800" dirty="0" smtClean="0"/>
          </a:p>
          <a:p>
            <a:pPr>
              <a:buFont typeface="+mj-lt"/>
              <a:buAutoNum type="arabicPeriod"/>
            </a:pPr>
            <a:endParaRPr lang="en-US" sz="1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260350"/>
            <a:ext cx="7035820" cy="850900"/>
          </a:xfrm>
        </p:spPr>
        <p:txBody>
          <a:bodyPr>
            <a:normAutofit/>
          </a:bodyPr>
          <a:lstStyle/>
          <a:p>
            <a:pPr algn="l"/>
            <a:r>
              <a:rPr lang="en-US" sz="2400" b="1" dirty="0" smtClean="0">
                <a:solidFill>
                  <a:srgbClr val="002060"/>
                </a:solidFill>
                <a:latin typeface="+mn-lt"/>
              </a:rPr>
              <a:t>Consequences of these Issues with the … Master and other master files</a:t>
            </a:r>
            <a:endParaRPr lang="en-US" sz="2400" b="1" dirty="0">
              <a:solidFill>
                <a:srgbClr val="002060"/>
              </a:solidFill>
              <a:latin typeface="+mn-lt"/>
            </a:endParaRPr>
          </a:p>
        </p:txBody>
      </p:sp>
      <p:sp>
        <p:nvSpPr>
          <p:cNvPr id="3" name="Content Placeholder 2"/>
          <p:cNvSpPr>
            <a:spLocks noGrp="1"/>
          </p:cNvSpPr>
          <p:nvPr>
            <p:ph idx="1"/>
          </p:nvPr>
        </p:nvSpPr>
        <p:spPr>
          <a:xfrm>
            <a:off x="357158" y="1571612"/>
            <a:ext cx="7929617" cy="4248150"/>
          </a:xfrm>
        </p:spPr>
        <p:txBody>
          <a:bodyPr/>
          <a:lstStyle/>
          <a:p>
            <a:pPr>
              <a:buFont typeface="+mj-lt"/>
              <a:buAutoNum type="arabicPeriod" startAt="7"/>
            </a:pPr>
            <a:r>
              <a:rPr lang="en-US" sz="1800" dirty="0" smtClean="0"/>
              <a:t>All of these issues relate to the data content</a:t>
            </a:r>
          </a:p>
          <a:p>
            <a:pPr>
              <a:buFont typeface="+mj-lt"/>
              <a:buAutoNum type="arabicPeriod" startAt="7"/>
            </a:pPr>
            <a:endParaRPr lang="en-US" sz="1800" dirty="0" smtClean="0"/>
          </a:p>
          <a:p>
            <a:pPr>
              <a:buFont typeface="+mj-lt"/>
              <a:buAutoNum type="arabicPeriod" startAt="7"/>
            </a:pPr>
            <a:r>
              <a:rPr lang="en-US" sz="1800" dirty="0" smtClean="0"/>
              <a:t>NONE of these issues in any way reflects on …</a:t>
            </a:r>
          </a:p>
          <a:p>
            <a:pPr>
              <a:buFont typeface="+mj-lt"/>
              <a:buAutoNum type="arabicPeriod" startAt="7"/>
            </a:pPr>
            <a:endParaRPr lang="en-US" sz="1800" dirty="0" smtClean="0"/>
          </a:p>
          <a:p>
            <a:pPr>
              <a:buFont typeface="+mj-lt"/>
              <a:buAutoNum type="arabicPeriod" startAt="7"/>
            </a:pPr>
            <a:r>
              <a:rPr lang="en-US" sz="1800" dirty="0" smtClean="0"/>
              <a:t>If we loaded this same data into any other software we would have the same experience</a:t>
            </a:r>
          </a:p>
          <a:p>
            <a:pPr>
              <a:buFont typeface="+mj-lt"/>
              <a:buAutoNum type="arabicPeriod" startAt="7"/>
            </a:pPr>
            <a:endParaRPr lang="en-US" sz="1800" dirty="0" smtClean="0"/>
          </a:p>
          <a:p>
            <a:pPr>
              <a:buFont typeface="+mj-lt"/>
              <a:buAutoNum type="arabicPeriod" startAt="7"/>
            </a:pPr>
            <a:r>
              <a:rPr lang="en-US" sz="1800" dirty="0" smtClean="0"/>
              <a:t>Varying degrees in other master files</a:t>
            </a:r>
          </a:p>
          <a:p>
            <a:pPr>
              <a:buFont typeface="+mj-lt"/>
              <a:buAutoNum type="arabicPeriod" startAt="7"/>
            </a:pPr>
            <a:endParaRPr lang="en-US" sz="1800" dirty="0" smtClean="0"/>
          </a:p>
          <a:p>
            <a:pPr>
              <a:buFont typeface="+mj-lt"/>
              <a:buAutoNum type="arabicPeriod" startAt="7"/>
            </a:pPr>
            <a:r>
              <a:rPr lang="en-US" sz="1800" dirty="0" smtClean="0"/>
              <a:t>All coding  to be overhauled as will be done for item master</a:t>
            </a:r>
            <a:endParaRPr lang="en-US" sz="1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79512" y="6408460"/>
            <a:ext cx="2133600" cy="365125"/>
          </a:xfrm>
        </p:spPr>
        <p:txBody>
          <a:bodyPr/>
          <a:lstStyle/>
          <a:p>
            <a:pPr>
              <a:defRPr/>
            </a:pPr>
            <a:fld id="{F54B150E-A7BC-486A-BD79-5F50C820BA09}" type="slidenum">
              <a:rPr lang="en-US"/>
              <a:pPr>
                <a:defRPr/>
              </a:pPr>
              <a:t>3</a:t>
            </a:fld>
            <a:endParaRPr lang="en-US"/>
          </a:p>
        </p:txBody>
      </p:sp>
      <p:sp>
        <p:nvSpPr>
          <p:cNvPr id="39939" name="Rectangle 2"/>
          <p:cNvSpPr>
            <a:spLocks noGrp="1" noChangeArrowheads="1"/>
          </p:cNvSpPr>
          <p:nvPr>
            <p:ph type="title"/>
          </p:nvPr>
        </p:nvSpPr>
        <p:spPr>
          <a:xfrm>
            <a:off x="263525" y="179463"/>
            <a:ext cx="5651625" cy="1199008"/>
          </a:xfrm>
          <a:noFill/>
          <a:ln w="9525">
            <a:noFill/>
            <a:miter lim="800000"/>
            <a:headEnd/>
            <a:tailEnd/>
          </a:ln>
        </p:spPr>
        <p:txBody>
          <a:bodyPr vert="horz" lIns="91440" tIns="45720" rIns="91440" bIns="45720" rtlCol="0" anchor="t" anchorCtr="0">
            <a:normAutofit/>
          </a:bodyPr>
          <a:lstStyle/>
          <a:p>
            <a:pPr algn="l"/>
            <a:r>
              <a:rPr lang="en-ZA" sz="2000" b="1" dirty="0">
                <a:solidFill>
                  <a:schemeClr val="tx2"/>
                </a:solidFill>
                <a:latin typeface="Verdana" pitchFamily="34" charset="0"/>
              </a:rPr>
              <a:t>Three alternative ERP value </a:t>
            </a:r>
            <a:r>
              <a:rPr lang="en-ZA" sz="2000" b="1" dirty="0" smtClean="0">
                <a:solidFill>
                  <a:schemeClr val="tx2"/>
                </a:solidFill>
                <a:latin typeface="Verdana" pitchFamily="34" charset="0"/>
              </a:rPr>
              <a:t>scenarios Unlocking the TRUE potential of ERP / IBIS 100 / 1,000 x the norm ???</a:t>
            </a:r>
            <a:endParaRPr lang="en-GB" sz="2000" b="1" dirty="0">
              <a:solidFill>
                <a:schemeClr val="tx2"/>
              </a:solidFill>
              <a:latin typeface="Verdana" pitchFamily="34" charset="0"/>
            </a:endParaRPr>
          </a:p>
        </p:txBody>
      </p:sp>
      <p:sp>
        <p:nvSpPr>
          <p:cNvPr id="39950" name="TextBox 21"/>
          <p:cNvSpPr txBox="1">
            <a:spLocks noChangeArrowheads="1"/>
          </p:cNvSpPr>
          <p:nvPr/>
        </p:nvSpPr>
        <p:spPr bwMode="auto">
          <a:xfrm>
            <a:off x="6129442" y="34760"/>
            <a:ext cx="117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ZA" sz="1400" b="1" dirty="0" smtClean="0">
                <a:solidFill>
                  <a:srgbClr val="2F4FD7"/>
                </a:solidFill>
                <a:latin typeface="Verdana" pitchFamily="34" charset="0"/>
              </a:rPr>
              <a:t>1,000</a:t>
            </a:r>
            <a:endParaRPr lang="en-US" sz="1400" b="1" dirty="0">
              <a:solidFill>
                <a:srgbClr val="2F4FD7"/>
              </a:solidFill>
              <a:latin typeface="Verdana" pitchFamily="34" charset="0"/>
            </a:endParaRPr>
          </a:p>
        </p:txBody>
      </p:sp>
      <p:sp>
        <p:nvSpPr>
          <p:cNvPr id="39954" name="TextBox 13"/>
          <p:cNvSpPr txBox="1">
            <a:spLocks noChangeArrowheads="1"/>
          </p:cNvSpPr>
          <p:nvPr/>
        </p:nvSpPr>
        <p:spPr bwMode="auto">
          <a:xfrm>
            <a:off x="161762" y="4590849"/>
            <a:ext cx="222460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ZA" sz="1600" dirty="0">
                <a:solidFill>
                  <a:srgbClr val="002060"/>
                </a:solidFill>
                <a:latin typeface="Verdana" pitchFamily="34" charset="0"/>
              </a:rPr>
              <a:t>1. Current </a:t>
            </a:r>
            <a:r>
              <a:rPr lang="en-ZA" sz="1600" dirty="0" smtClean="0">
                <a:solidFill>
                  <a:srgbClr val="002060"/>
                </a:solidFill>
                <a:latin typeface="Verdana" pitchFamily="34" charset="0"/>
              </a:rPr>
              <a:t>industry norm for process based “Best Practice”</a:t>
            </a:r>
            <a:endParaRPr lang="en-US" sz="1600" dirty="0">
              <a:solidFill>
                <a:srgbClr val="002060"/>
              </a:solidFill>
              <a:latin typeface="Verdana" pitchFamily="34" charset="0"/>
            </a:endParaRPr>
          </a:p>
        </p:txBody>
      </p:sp>
      <p:cxnSp>
        <p:nvCxnSpPr>
          <p:cNvPr id="14" name="Straight Connector 13"/>
          <p:cNvCxnSpPr/>
          <p:nvPr/>
        </p:nvCxnSpPr>
        <p:spPr bwMode="auto">
          <a:xfrm>
            <a:off x="1416178" y="6005235"/>
            <a:ext cx="0" cy="179388"/>
          </a:xfrm>
          <a:prstGeom prst="line">
            <a:avLst/>
          </a:prstGeom>
          <a:ln w="50800">
            <a:solidFill>
              <a:srgbClr val="002060"/>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39958" name="TextBox 11"/>
          <p:cNvSpPr txBox="1">
            <a:spLocks noChangeArrowheads="1"/>
          </p:cNvSpPr>
          <p:nvPr/>
        </p:nvSpPr>
        <p:spPr bwMode="auto">
          <a:xfrm>
            <a:off x="1274063" y="6245971"/>
            <a:ext cx="500062" cy="26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ZA" sz="1400" b="1" dirty="0">
                <a:solidFill>
                  <a:srgbClr val="002060"/>
                </a:solidFill>
                <a:latin typeface="Verdana" pitchFamily="34" charset="0"/>
              </a:rPr>
              <a:t>0</a:t>
            </a:r>
            <a:endParaRPr lang="en-US" sz="1400" b="1" dirty="0">
              <a:solidFill>
                <a:srgbClr val="002060"/>
              </a:solidFill>
              <a:latin typeface="Verdana" pitchFamily="34" charset="0"/>
            </a:endParaRPr>
          </a:p>
        </p:txBody>
      </p:sp>
      <p:sp>
        <p:nvSpPr>
          <p:cNvPr id="39957" name="TextBox 9"/>
          <p:cNvSpPr txBox="1">
            <a:spLocks noChangeArrowheads="1"/>
          </p:cNvSpPr>
          <p:nvPr/>
        </p:nvSpPr>
        <p:spPr bwMode="auto">
          <a:xfrm>
            <a:off x="512959" y="5741145"/>
            <a:ext cx="500063" cy="26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ZA" sz="1400" b="1" dirty="0">
                <a:solidFill>
                  <a:srgbClr val="002060"/>
                </a:solidFill>
                <a:latin typeface="Verdana" pitchFamily="34" charset="0"/>
              </a:rPr>
              <a:t>10</a:t>
            </a:r>
            <a:endParaRPr lang="en-US" sz="1400" b="1" dirty="0">
              <a:solidFill>
                <a:srgbClr val="002060"/>
              </a:solidFill>
              <a:latin typeface="Verdana" pitchFamily="34" charset="0"/>
            </a:endParaRPr>
          </a:p>
        </p:txBody>
      </p:sp>
      <p:sp>
        <p:nvSpPr>
          <p:cNvPr id="23" name="TextBox 9"/>
          <p:cNvSpPr txBox="1">
            <a:spLocks noChangeArrowheads="1"/>
          </p:cNvSpPr>
          <p:nvPr/>
        </p:nvSpPr>
        <p:spPr bwMode="auto">
          <a:xfrm>
            <a:off x="582449" y="5745728"/>
            <a:ext cx="8932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ZA" sz="1400" b="1" dirty="0">
                <a:solidFill>
                  <a:srgbClr val="FF0000"/>
                </a:solidFill>
                <a:latin typeface="Verdana" pitchFamily="34" charset="0"/>
              </a:rPr>
              <a:t>X  </a:t>
            </a:r>
            <a:r>
              <a:rPr lang="en-ZA" sz="1400" b="1" dirty="0" smtClean="0">
                <a:solidFill>
                  <a:srgbClr val="FF0000"/>
                </a:solidFill>
                <a:latin typeface="Verdana" pitchFamily="34" charset="0"/>
              </a:rPr>
              <a:t>0.01</a:t>
            </a:r>
            <a:endParaRPr lang="en-US" sz="1400" b="1" dirty="0">
              <a:solidFill>
                <a:srgbClr val="FF0000"/>
              </a:solidFill>
              <a:latin typeface="Verdana" pitchFamily="34" charset="0"/>
            </a:endParaRPr>
          </a:p>
        </p:txBody>
      </p:sp>
      <p:cxnSp>
        <p:nvCxnSpPr>
          <p:cNvPr id="7" name="Straight Connector 6"/>
          <p:cNvCxnSpPr/>
          <p:nvPr/>
        </p:nvCxnSpPr>
        <p:spPr bwMode="auto">
          <a:xfrm>
            <a:off x="5690118" y="4987474"/>
            <a:ext cx="0" cy="1224136"/>
          </a:xfrm>
          <a:prstGeom prst="line">
            <a:avLst/>
          </a:prstGeom>
          <a:ln w="50800">
            <a:solidFill>
              <a:srgbClr val="00B050"/>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39960" name="TextBox 10"/>
          <p:cNvSpPr txBox="1">
            <a:spLocks noChangeArrowheads="1"/>
          </p:cNvSpPr>
          <p:nvPr/>
        </p:nvSpPr>
        <p:spPr bwMode="auto">
          <a:xfrm>
            <a:off x="4582829" y="4821681"/>
            <a:ext cx="8572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ZA" sz="1400" b="1" dirty="0" smtClean="0">
                <a:solidFill>
                  <a:srgbClr val="00B050"/>
                </a:solidFill>
                <a:latin typeface="Verdana" pitchFamily="34" charset="0"/>
              </a:rPr>
              <a:t>100</a:t>
            </a:r>
            <a:endParaRPr lang="en-US" sz="1400" b="1" dirty="0">
              <a:solidFill>
                <a:srgbClr val="00B050"/>
              </a:solidFill>
              <a:latin typeface="Verdana" pitchFamily="34" charset="0"/>
            </a:endParaRPr>
          </a:p>
        </p:txBody>
      </p:sp>
      <p:sp>
        <p:nvSpPr>
          <p:cNvPr id="39961" name="TextBox 12"/>
          <p:cNvSpPr txBox="1">
            <a:spLocks noChangeArrowheads="1"/>
          </p:cNvSpPr>
          <p:nvPr/>
        </p:nvSpPr>
        <p:spPr bwMode="auto">
          <a:xfrm>
            <a:off x="5440084" y="6239700"/>
            <a:ext cx="500068" cy="264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ZA" sz="1400" b="1" dirty="0">
                <a:solidFill>
                  <a:srgbClr val="00B050"/>
                </a:solidFill>
                <a:latin typeface="Verdana" pitchFamily="34" charset="0"/>
              </a:rPr>
              <a:t>0</a:t>
            </a:r>
            <a:endParaRPr lang="en-US" sz="1400" b="1" dirty="0">
              <a:solidFill>
                <a:srgbClr val="00B050"/>
              </a:solidFill>
              <a:latin typeface="Verdana" pitchFamily="34" charset="0"/>
            </a:endParaRPr>
          </a:p>
        </p:txBody>
      </p:sp>
      <p:sp>
        <p:nvSpPr>
          <p:cNvPr id="39962" name="TextBox 14"/>
          <p:cNvSpPr txBox="1">
            <a:spLocks noChangeArrowheads="1"/>
          </p:cNvSpPr>
          <p:nvPr/>
        </p:nvSpPr>
        <p:spPr bwMode="auto">
          <a:xfrm>
            <a:off x="4098788" y="3140968"/>
            <a:ext cx="16973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ZA" sz="1600" dirty="0">
                <a:solidFill>
                  <a:srgbClr val="00B050"/>
                </a:solidFill>
                <a:latin typeface="Verdana" pitchFamily="34" charset="0"/>
              </a:rPr>
              <a:t>2</a:t>
            </a:r>
            <a:r>
              <a:rPr lang="en-ZA" sz="1600" b="1" u="sng" dirty="0">
                <a:solidFill>
                  <a:srgbClr val="00B050"/>
                </a:solidFill>
                <a:latin typeface="Verdana" pitchFamily="34" charset="0"/>
              </a:rPr>
              <a:t>. </a:t>
            </a:r>
            <a:r>
              <a:rPr lang="en-ZA" sz="1600" b="1" u="sng" dirty="0" smtClean="0">
                <a:solidFill>
                  <a:srgbClr val="00B050"/>
                </a:solidFill>
                <a:latin typeface="Verdana" pitchFamily="34" charset="0"/>
              </a:rPr>
              <a:t>Strategic </a:t>
            </a:r>
            <a:r>
              <a:rPr lang="en-ZA" sz="1600" dirty="0" smtClean="0">
                <a:solidFill>
                  <a:srgbClr val="00B050"/>
                </a:solidFill>
                <a:latin typeface="Verdana" pitchFamily="34" charset="0"/>
              </a:rPr>
              <a:t>precision </a:t>
            </a:r>
            <a:r>
              <a:rPr lang="en-ZA" sz="1600" dirty="0">
                <a:solidFill>
                  <a:srgbClr val="00B050"/>
                </a:solidFill>
                <a:latin typeface="Verdana" pitchFamily="34" charset="0"/>
              </a:rPr>
              <a:t>configuration </a:t>
            </a:r>
            <a:r>
              <a:rPr lang="en-ZA" sz="1600" dirty="0" smtClean="0">
                <a:solidFill>
                  <a:srgbClr val="00B050"/>
                </a:solidFill>
                <a:latin typeface="Verdana" pitchFamily="34" charset="0"/>
              </a:rPr>
              <a:t>with </a:t>
            </a:r>
            <a:r>
              <a:rPr lang="en-ZA" sz="1600" dirty="0" err="1" smtClean="0">
                <a:solidFill>
                  <a:srgbClr val="00B050"/>
                </a:solidFill>
                <a:latin typeface="Verdana" pitchFamily="34" charset="0"/>
              </a:rPr>
              <a:t>CEO</a:t>
            </a:r>
            <a:r>
              <a:rPr lang="en-ZA" sz="1600" dirty="0" smtClean="0">
                <a:solidFill>
                  <a:srgbClr val="00B050"/>
                </a:solidFill>
                <a:latin typeface="Verdana" pitchFamily="34" charset="0"/>
              </a:rPr>
              <a:t> Executive Custody</a:t>
            </a:r>
            <a:endParaRPr lang="en-US" sz="1600" dirty="0">
              <a:solidFill>
                <a:srgbClr val="00B050"/>
              </a:solidFill>
              <a:latin typeface="Verdana" pitchFamily="34" charset="0"/>
            </a:endParaRPr>
          </a:p>
        </p:txBody>
      </p:sp>
      <p:sp>
        <p:nvSpPr>
          <p:cNvPr id="24" name="TextBox 10"/>
          <p:cNvSpPr txBox="1">
            <a:spLocks noChangeArrowheads="1"/>
          </p:cNvSpPr>
          <p:nvPr/>
        </p:nvSpPr>
        <p:spPr bwMode="auto">
          <a:xfrm>
            <a:off x="4716016" y="4809624"/>
            <a:ext cx="7143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ZA" sz="1400" b="1" dirty="0" smtClean="0">
                <a:solidFill>
                  <a:srgbClr val="FF0000"/>
                </a:solidFill>
                <a:latin typeface="Verdana" pitchFamily="34" charset="0"/>
              </a:rPr>
              <a:t>X  1</a:t>
            </a:r>
            <a:endParaRPr lang="en-US" sz="1400" b="1" dirty="0">
              <a:solidFill>
                <a:srgbClr val="FF0000"/>
              </a:solidFill>
              <a:latin typeface="Verdana" pitchFamily="34" charset="0"/>
            </a:endParaRPr>
          </a:p>
        </p:txBody>
      </p:sp>
      <p:cxnSp>
        <p:nvCxnSpPr>
          <p:cNvPr id="28" name="Straight Connector 27"/>
          <p:cNvCxnSpPr/>
          <p:nvPr/>
        </p:nvCxnSpPr>
        <p:spPr>
          <a:xfrm>
            <a:off x="1169615" y="6094929"/>
            <a:ext cx="5083251"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auto">
          <a:xfrm rot="5400000">
            <a:off x="4557838" y="4709835"/>
            <a:ext cx="3001962" cy="1587"/>
          </a:xfrm>
          <a:prstGeom prst="line">
            <a:avLst/>
          </a:prstGeom>
          <a:ln w="50800">
            <a:solidFill>
              <a:srgbClr val="150C8E"/>
            </a:solidFill>
            <a:headEnd type="none"/>
            <a:tailEnd type="diamond"/>
          </a:ln>
        </p:spPr>
        <p:style>
          <a:lnRef idx="1">
            <a:schemeClr val="accent1"/>
          </a:lnRef>
          <a:fillRef idx="0">
            <a:schemeClr val="accent1"/>
          </a:fillRef>
          <a:effectRef idx="0">
            <a:schemeClr val="accent1"/>
          </a:effectRef>
          <a:fontRef idx="minor">
            <a:schemeClr val="tx1"/>
          </a:fontRef>
        </p:style>
      </p:cxnSp>
      <p:sp>
        <p:nvSpPr>
          <p:cNvPr id="25" name="TextBox 10"/>
          <p:cNvSpPr txBox="1">
            <a:spLocks noChangeArrowheads="1"/>
          </p:cNvSpPr>
          <p:nvPr/>
        </p:nvSpPr>
        <p:spPr bwMode="auto">
          <a:xfrm>
            <a:off x="6252866" y="48092"/>
            <a:ext cx="10805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ZA" sz="1400" b="1" dirty="0" smtClean="0">
                <a:solidFill>
                  <a:srgbClr val="FF0000"/>
                </a:solidFill>
                <a:latin typeface="Verdana" pitchFamily="34" charset="0"/>
              </a:rPr>
              <a:t>XXX  10</a:t>
            </a:r>
            <a:endParaRPr lang="en-US" sz="1400" b="1" dirty="0">
              <a:solidFill>
                <a:srgbClr val="FF0000"/>
              </a:solidFill>
              <a:latin typeface="Verdana" pitchFamily="34" charset="0"/>
            </a:endParaRPr>
          </a:p>
        </p:txBody>
      </p:sp>
      <p:sp>
        <p:nvSpPr>
          <p:cNvPr id="39951" name="TextBox 22"/>
          <p:cNvSpPr txBox="1">
            <a:spLocks noChangeArrowheads="1"/>
          </p:cNvSpPr>
          <p:nvPr/>
        </p:nvSpPr>
        <p:spPr bwMode="auto">
          <a:xfrm>
            <a:off x="5915150" y="6239700"/>
            <a:ext cx="500058" cy="263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ZA" sz="1400" b="1" dirty="0">
                <a:solidFill>
                  <a:srgbClr val="2F4FD7"/>
                </a:solidFill>
                <a:latin typeface="Verdana" pitchFamily="34" charset="0"/>
              </a:rPr>
              <a:t>0</a:t>
            </a:r>
            <a:endParaRPr lang="en-US" sz="1400" b="1" dirty="0">
              <a:solidFill>
                <a:srgbClr val="2F4FD7"/>
              </a:solidFill>
              <a:latin typeface="Verdana" pitchFamily="34" charset="0"/>
            </a:endParaRPr>
          </a:p>
        </p:txBody>
      </p:sp>
      <p:sp>
        <p:nvSpPr>
          <p:cNvPr id="39952" name="TextBox 23"/>
          <p:cNvSpPr txBox="1">
            <a:spLocks noChangeArrowheads="1"/>
          </p:cNvSpPr>
          <p:nvPr/>
        </p:nvSpPr>
        <p:spPr bwMode="auto">
          <a:xfrm>
            <a:off x="6228184" y="1378471"/>
            <a:ext cx="178246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ZA" sz="1600" dirty="0">
                <a:solidFill>
                  <a:schemeClr val="tx2">
                    <a:lumMod val="75000"/>
                  </a:schemeClr>
                </a:solidFill>
                <a:latin typeface="Verdana" pitchFamily="34" charset="0"/>
              </a:rPr>
              <a:t>3. </a:t>
            </a:r>
            <a:r>
              <a:rPr lang="en-ZA" sz="1600" b="1" u="sng" dirty="0">
                <a:solidFill>
                  <a:schemeClr val="tx2">
                    <a:lumMod val="75000"/>
                  </a:schemeClr>
                </a:solidFill>
                <a:latin typeface="Verdana" pitchFamily="34" charset="0"/>
              </a:rPr>
              <a:t>Strategic</a:t>
            </a:r>
            <a:r>
              <a:rPr lang="en-ZA" sz="1600" dirty="0">
                <a:solidFill>
                  <a:schemeClr val="tx2">
                    <a:lumMod val="75000"/>
                  </a:schemeClr>
                </a:solidFill>
                <a:latin typeface="Verdana" pitchFamily="34" charset="0"/>
              </a:rPr>
              <a:t> </a:t>
            </a:r>
            <a:r>
              <a:rPr lang="en-ZA" sz="1600" dirty="0" smtClean="0">
                <a:solidFill>
                  <a:schemeClr val="tx2">
                    <a:lumMod val="75000"/>
                  </a:schemeClr>
                </a:solidFill>
                <a:latin typeface="Verdana" pitchFamily="34" charset="0"/>
              </a:rPr>
              <a:t>customization</a:t>
            </a:r>
          </a:p>
          <a:p>
            <a:pPr eaLnBrk="1" hangingPunct="1"/>
            <a:r>
              <a:rPr lang="en-ZA" sz="1600" dirty="0" smtClean="0">
                <a:solidFill>
                  <a:schemeClr val="tx2">
                    <a:lumMod val="75000"/>
                  </a:schemeClr>
                </a:solidFill>
                <a:latin typeface="Verdana" pitchFamily="34" charset="0"/>
              </a:rPr>
              <a:t>With </a:t>
            </a:r>
            <a:r>
              <a:rPr lang="en-ZA" sz="1600" dirty="0" err="1" smtClean="0">
                <a:solidFill>
                  <a:schemeClr val="tx2">
                    <a:lumMod val="75000"/>
                  </a:schemeClr>
                </a:solidFill>
                <a:latin typeface="Verdana" pitchFamily="34" charset="0"/>
              </a:rPr>
              <a:t>CEO</a:t>
            </a:r>
            <a:r>
              <a:rPr lang="en-ZA" sz="1600" dirty="0" smtClean="0">
                <a:solidFill>
                  <a:schemeClr val="tx2">
                    <a:lumMod val="75000"/>
                  </a:schemeClr>
                </a:solidFill>
                <a:latin typeface="Verdana" pitchFamily="34" charset="0"/>
              </a:rPr>
              <a:t> Custody</a:t>
            </a:r>
            <a:endParaRPr lang="en-US" sz="1600" dirty="0">
              <a:solidFill>
                <a:schemeClr val="tx2">
                  <a:lumMod val="75000"/>
                </a:schemeClr>
              </a:solidFill>
              <a:latin typeface="Verdana" pitchFamily="34" charset="0"/>
            </a:endParaRPr>
          </a:p>
        </p:txBody>
      </p:sp>
      <p:cxnSp>
        <p:nvCxnSpPr>
          <p:cNvPr id="22" name="Straight Connector 21"/>
          <p:cNvCxnSpPr/>
          <p:nvPr/>
        </p:nvCxnSpPr>
        <p:spPr bwMode="auto">
          <a:xfrm>
            <a:off x="6058025" y="188642"/>
            <a:ext cx="1" cy="3348829"/>
          </a:xfrm>
          <a:prstGeom prst="line">
            <a:avLst/>
          </a:prstGeom>
          <a:ln w="50800">
            <a:solidFill>
              <a:srgbClr val="070B59"/>
            </a:solidFill>
            <a:headEnd type="diamond"/>
            <a:tailEnd type="none"/>
          </a:ln>
        </p:spPr>
        <p:style>
          <a:lnRef idx="1">
            <a:schemeClr val="accent1"/>
          </a:lnRef>
          <a:fillRef idx="0">
            <a:schemeClr val="accent1"/>
          </a:fillRef>
          <a:effectRef idx="0">
            <a:schemeClr val="accent1"/>
          </a:effectRef>
          <a:fontRef idx="minor">
            <a:schemeClr val="tx1"/>
          </a:fontRef>
        </p:style>
      </p:cxnSp>
      <p:sp>
        <p:nvSpPr>
          <p:cNvPr id="26" name="TextBox 25"/>
          <p:cNvSpPr txBox="1">
            <a:spLocks noChangeArrowheads="1"/>
          </p:cNvSpPr>
          <p:nvPr/>
        </p:nvSpPr>
        <p:spPr bwMode="auto">
          <a:xfrm>
            <a:off x="7143083" y="188642"/>
            <a:ext cx="1735137" cy="1100436"/>
          </a:xfrm>
          <a:prstGeom prst="rect">
            <a:avLst/>
          </a:prstGeom>
          <a:solidFill>
            <a:schemeClr val="accent1"/>
          </a:solidFill>
          <a:ln w="9525">
            <a:solidFill>
              <a:srgbClr val="00206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20000"/>
              </a:spcBef>
            </a:pPr>
            <a:r>
              <a:rPr lang="en-US" sz="1600" dirty="0">
                <a:latin typeface="Arial" pitchFamily="34" charset="0"/>
                <a:sym typeface="Wingdings" pitchFamily="2" charset="2"/>
              </a:rPr>
              <a:t>This is the ONLY valid scenario but it </a:t>
            </a:r>
            <a:r>
              <a:rPr lang="en-US" sz="1600" dirty="0" smtClean="0">
                <a:latin typeface="Arial" pitchFamily="34" charset="0"/>
                <a:sym typeface="Wingdings" pitchFamily="2" charset="2"/>
              </a:rPr>
              <a:t>seldom occurs</a:t>
            </a:r>
            <a:endParaRPr lang="en-US" sz="1600" dirty="0">
              <a:latin typeface="Arial" pitchFamily="34" charset="0"/>
              <a:sym typeface="Wingdings" pitchFamily="2" charset="2"/>
            </a:endParaRPr>
          </a:p>
        </p:txBody>
      </p:sp>
      <p:sp>
        <p:nvSpPr>
          <p:cNvPr id="29" name="TextBox 28"/>
          <p:cNvSpPr txBox="1">
            <a:spLocks noChangeArrowheads="1"/>
          </p:cNvSpPr>
          <p:nvPr/>
        </p:nvSpPr>
        <p:spPr bwMode="auto">
          <a:xfrm>
            <a:off x="76739" y="1679452"/>
            <a:ext cx="571939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800" dirty="0">
                <a:solidFill>
                  <a:srgbClr val="FF0000"/>
                </a:solidFill>
                <a:latin typeface="Verdana" pitchFamily="34" charset="0"/>
              </a:rPr>
              <a:t>Relative </a:t>
            </a:r>
            <a:r>
              <a:rPr lang="en-US" sz="1800" b="1" u="sng" dirty="0" smtClean="0">
                <a:solidFill>
                  <a:srgbClr val="FF0000"/>
                </a:solidFill>
                <a:latin typeface="Verdana" pitchFamily="34" charset="0"/>
              </a:rPr>
              <a:t>strategic</a:t>
            </a:r>
            <a:r>
              <a:rPr lang="en-US" sz="1800" dirty="0" smtClean="0">
                <a:solidFill>
                  <a:srgbClr val="FF0000"/>
                </a:solidFill>
                <a:latin typeface="Verdana" pitchFamily="34" charset="0"/>
              </a:rPr>
              <a:t> value measured in terms of business competitiveness, growth and profitability</a:t>
            </a:r>
            <a:endParaRPr lang="en-US" sz="1800" dirty="0">
              <a:solidFill>
                <a:srgbClr val="FF0000"/>
              </a:solidFill>
              <a:latin typeface="Verdana" pitchFamily="34" charset="0"/>
            </a:endParaRPr>
          </a:p>
        </p:txBody>
      </p:sp>
      <p:sp>
        <p:nvSpPr>
          <p:cNvPr id="30" name="Freeform 29"/>
          <p:cNvSpPr/>
          <p:nvPr/>
        </p:nvSpPr>
        <p:spPr>
          <a:xfrm rot="5400000" flipV="1">
            <a:off x="829603" y="775224"/>
            <a:ext cx="5816588" cy="4643435"/>
          </a:xfrm>
          <a:custGeom>
            <a:avLst/>
            <a:gdLst>
              <a:gd name="connsiteX0" fmla="*/ 0 w 5584874"/>
              <a:gd name="connsiteY0" fmla="*/ 3840480 h 3840480"/>
              <a:gd name="connsiteX1" fmla="*/ 2208628 w 5584874"/>
              <a:gd name="connsiteY1" fmla="*/ 3756074 h 3840480"/>
              <a:gd name="connsiteX2" fmla="*/ 4149969 w 5584874"/>
              <a:gd name="connsiteY2" fmla="*/ 3615397 h 3840480"/>
              <a:gd name="connsiteX3" fmla="*/ 4965895 w 5584874"/>
              <a:gd name="connsiteY3" fmla="*/ 3249637 h 3840480"/>
              <a:gd name="connsiteX4" fmla="*/ 5261317 w 5584874"/>
              <a:gd name="connsiteY4" fmla="*/ 2588456 h 3840480"/>
              <a:gd name="connsiteX5" fmla="*/ 5416062 w 5584874"/>
              <a:gd name="connsiteY5" fmla="*/ 1786597 h 3840480"/>
              <a:gd name="connsiteX6" fmla="*/ 5500468 w 5584874"/>
              <a:gd name="connsiteY6" fmla="*/ 970671 h 3840480"/>
              <a:gd name="connsiteX7" fmla="*/ 5542671 w 5584874"/>
              <a:gd name="connsiteY7" fmla="*/ 478302 h 3840480"/>
              <a:gd name="connsiteX8" fmla="*/ 5584874 w 5584874"/>
              <a:gd name="connsiteY8" fmla="*/ 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4874" h="3840480">
                <a:moveTo>
                  <a:pt x="0" y="3840480"/>
                </a:moveTo>
                <a:lnTo>
                  <a:pt x="2208628" y="3756074"/>
                </a:lnTo>
                <a:cubicBezTo>
                  <a:pt x="2900289" y="3718560"/>
                  <a:pt x="3690425" y="3699803"/>
                  <a:pt x="4149969" y="3615397"/>
                </a:cubicBezTo>
                <a:cubicBezTo>
                  <a:pt x="4609513" y="3530991"/>
                  <a:pt x="4780670" y="3420794"/>
                  <a:pt x="4965895" y="3249637"/>
                </a:cubicBezTo>
                <a:cubicBezTo>
                  <a:pt x="5151120" y="3078480"/>
                  <a:pt x="5186289" y="2832296"/>
                  <a:pt x="5261317" y="2588456"/>
                </a:cubicBezTo>
                <a:cubicBezTo>
                  <a:pt x="5336345" y="2344616"/>
                  <a:pt x="5376204" y="2056228"/>
                  <a:pt x="5416062" y="1786597"/>
                </a:cubicBezTo>
                <a:cubicBezTo>
                  <a:pt x="5455921" y="1516966"/>
                  <a:pt x="5479367" y="1188720"/>
                  <a:pt x="5500468" y="970671"/>
                </a:cubicBezTo>
                <a:cubicBezTo>
                  <a:pt x="5521569" y="752622"/>
                  <a:pt x="5528603" y="640081"/>
                  <a:pt x="5542671" y="478302"/>
                </a:cubicBezTo>
                <a:cubicBezTo>
                  <a:pt x="5556739" y="316523"/>
                  <a:pt x="5570806" y="158261"/>
                  <a:pt x="5584874" y="0"/>
                </a:cubicBezTo>
              </a:path>
            </a:pathLst>
          </a:custGeom>
          <a:ln w="5080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7096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par>
                          <p:cTn id="8" fill="hold">
                            <p:stCondLst>
                              <p:cond delay="1000"/>
                            </p:stCondLst>
                            <p:childTnLst>
                              <p:par>
                                <p:cTn id="9" presetID="2" presetClass="entr" presetSubtype="3" fill="hold" grpId="0" nodeType="afterEffect">
                                  <p:stCondLst>
                                    <p:cond delay="0"/>
                                  </p:stCondLst>
                                  <p:childTnLst>
                                    <p:set>
                                      <p:cBhvr>
                                        <p:cTn id="10" dur="1" fill="hold">
                                          <p:stCondLst>
                                            <p:cond delay="0"/>
                                          </p:stCondLst>
                                        </p:cTn>
                                        <p:tgtEl>
                                          <p:spTgt spid="39954"/>
                                        </p:tgtEl>
                                        <p:attrNameLst>
                                          <p:attrName>style.visibility</p:attrName>
                                        </p:attrNameLst>
                                      </p:cBhvr>
                                      <p:to>
                                        <p:strVal val="visible"/>
                                      </p:to>
                                    </p:set>
                                    <p:anim calcmode="lin" valueType="num">
                                      <p:cBhvr additive="base">
                                        <p:cTn id="11" dur="1000" fill="hold"/>
                                        <p:tgtEl>
                                          <p:spTgt spid="39954"/>
                                        </p:tgtEl>
                                        <p:attrNameLst>
                                          <p:attrName>ppt_x</p:attrName>
                                        </p:attrNameLst>
                                      </p:cBhvr>
                                      <p:tavLst>
                                        <p:tav tm="0">
                                          <p:val>
                                            <p:strVal val="1+#ppt_w/2"/>
                                          </p:val>
                                        </p:tav>
                                        <p:tav tm="100000">
                                          <p:val>
                                            <p:strVal val="#ppt_x"/>
                                          </p:val>
                                        </p:tav>
                                      </p:tavLst>
                                    </p:anim>
                                    <p:anim calcmode="lin" valueType="num">
                                      <p:cBhvr additive="base">
                                        <p:cTn id="12" dur="1000" fill="hold"/>
                                        <p:tgtEl>
                                          <p:spTgt spid="39954"/>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childTnLst>
                          </p:cTn>
                        </p:par>
                        <p:par>
                          <p:cTn id="17" fill="hold">
                            <p:stCondLst>
                              <p:cond delay="3000"/>
                            </p:stCondLst>
                            <p:childTnLst>
                              <p:par>
                                <p:cTn id="18" presetID="2" presetClass="entr" presetSubtype="3" fill="hold" grpId="0" nodeType="afterEffect">
                                  <p:stCondLst>
                                    <p:cond delay="0"/>
                                  </p:stCondLst>
                                  <p:childTnLst>
                                    <p:set>
                                      <p:cBhvr>
                                        <p:cTn id="19" dur="1" fill="hold">
                                          <p:stCondLst>
                                            <p:cond delay="0"/>
                                          </p:stCondLst>
                                        </p:cTn>
                                        <p:tgtEl>
                                          <p:spTgt spid="39962"/>
                                        </p:tgtEl>
                                        <p:attrNameLst>
                                          <p:attrName>style.visibility</p:attrName>
                                        </p:attrNameLst>
                                      </p:cBhvr>
                                      <p:to>
                                        <p:strVal val="visible"/>
                                      </p:to>
                                    </p:set>
                                    <p:anim calcmode="lin" valueType="num">
                                      <p:cBhvr additive="base">
                                        <p:cTn id="20" dur="1000" fill="hold"/>
                                        <p:tgtEl>
                                          <p:spTgt spid="39962"/>
                                        </p:tgtEl>
                                        <p:attrNameLst>
                                          <p:attrName>ppt_x</p:attrName>
                                        </p:attrNameLst>
                                      </p:cBhvr>
                                      <p:tavLst>
                                        <p:tav tm="0">
                                          <p:val>
                                            <p:strVal val="1+#ppt_w/2"/>
                                          </p:val>
                                        </p:tav>
                                        <p:tav tm="100000">
                                          <p:val>
                                            <p:strVal val="#ppt_x"/>
                                          </p:val>
                                        </p:tav>
                                      </p:tavLst>
                                    </p:anim>
                                    <p:anim calcmode="lin" valueType="num">
                                      <p:cBhvr additive="base">
                                        <p:cTn id="21" dur="1000" fill="hold"/>
                                        <p:tgtEl>
                                          <p:spTgt spid="39962"/>
                                        </p:tgtEl>
                                        <p:attrNameLst>
                                          <p:attrName>ppt_y</p:attrName>
                                        </p:attrNameLst>
                                      </p:cBhvr>
                                      <p:tavLst>
                                        <p:tav tm="0">
                                          <p:val>
                                            <p:strVal val="0-#ppt_h/2"/>
                                          </p:val>
                                        </p:tav>
                                        <p:tav tm="100000">
                                          <p:val>
                                            <p:strVal val="#ppt_y"/>
                                          </p:val>
                                        </p:tav>
                                      </p:tavLst>
                                    </p:anim>
                                  </p:childTnLst>
                                </p:cTn>
                              </p:par>
                            </p:childTnLst>
                          </p:cTn>
                        </p:par>
                        <p:par>
                          <p:cTn id="22" fill="hold">
                            <p:stCondLst>
                              <p:cond delay="4000"/>
                            </p:stCondLst>
                            <p:childTnLst>
                              <p:par>
                                <p:cTn id="23" presetID="1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childTnLst>
                                </p:cTn>
                              </p:par>
                            </p:childTnLst>
                          </p:cTn>
                        </p:par>
                        <p:par>
                          <p:cTn id="26" fill="hold">
                            <p:stCondLst>
                              <p:cond delay="5000"/>
                            </p:stCondLst>
                            <p:childTnLst>
                              <p:par>
                                <p:cTn id="27" presetID="2" presetClass="entr" presetSubtype="3" fill="hold" grpId="0" nodeType="afterEffect">
                                  <p:stCondLst>
                                    <p:cond delay="0"/>
                                  </p:stCondLst>
                                  <p:childTnLst>
                                    <p:set>
                                      <p:cBhvr>
                                        <p:cTn id="28" dur="1" fill="hold">
                                          <p:stCondLst>
                                            <p:cond delay="0"/>
                                          </p:stCondLst>
                                        </p:cTn>
                                        <p:tgtEl>
                                          <p:spTgt spid="39952"/>
                                        </p:tgtEl>
                                        <p:attrNameLst>
                                          <p:attrName>style.visibility</p:attrName>
                                        </p:attrNameLst>
                                      </p:cBhvr>
                                      <p:to>
                                        <p:strVal val="visible"/>
                                      </p:to>
                                    </p:set>
                                    <p:anim calcmode="lin" valueType="num">
                                      <p:cBhvr additive="base">
                                        <p:cTn id="29" dur="1000" fill="hold"/>
                                        <p:tgtEl>
                                          <p:spTgt spid="39952"/>
                                        </p:tgtEl>
                                        <p:attrNameLst>
                                          <p:attrName>ppt_x</p:attrName>
                                        </p:attrNameLst>
                                      </p:cBhvr>
                                      <p:tavLst>
                                        <p:tav tm="0">
                                          <p:val>
                                            <p:strVal val="1+#ppt_w/2"/>
                                          </p:val>
                                        </p:tav>
                                        <p:tav tm="100000">
                                          <p:val>
                                            <p:strVal val="#ppt_x"/>
                                          </p:val>
                                        </p:tav>
                                      </p:tavLst>
                                    </p:anim>
                                    <p:anim calcmode="lin" valueType="num">
                                      <p:cBhvr additive="base">
                                        <p:cTn id="30" dur="1000" fill="hold"/>
                                        <p:tgtEl>
                                          <p:spTgt spid="39952"/>
                                        </p:tgtEl>
                                        <p:attrNameLst>
                                          <p:attrName>ppt_y</p:attrName>
                                        </p:attrNameLst>
                                      </p:cBhvr>
                                      <p:tavLst>
                                        <p:tav tm="0">
                                          <p:val>
                                            <p:strVal val="0-#ppt_h/2"/>
                                          </p:val>
                                        </p:tav>
                                        <p:tav tm="100000">
                                          <p:val>
                                            <p:strVal val="#ppt_y"/>
                                          </p:val>
                                        </p:tav>
                                      </p:tavLst>
                                    </p:anim>
                                  </p:childTnLst>
                                </p:cTn>
                              </p:par>
                            </p:childTnLst>
                          </p:cTn>
                        </p:par>
                        <p:par>
                          <p:cTn id="31" fill="hold">
                            <p:stCondLst>
                              <p:cond delay="6000"/>
                            </p:stCondLst>
                            <p:childTnLst>
                              <p:par>
                                <p:cTn id="32" presetID="10" presetClass="entr" presetSubtype="0"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childTnLst>
                                </p:cTn>
                              </p:par>
                              <p:par>
                                <p:cTn id="35" presetID="10"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childTnLst>
                                </p:cTn>
                              </p:par>
                            </p:childTnLst>
                          </p:cTn>
                        </p:par>
                        <p:par>
                          <p:cTn id="38" fill="hold">
                            <p:stCondLst>
                              <p:cond delay="7000"/>
                            </p:stCondLst>
                            <p:childTnLst>
                              <p:par>
                                <p:cTn id="39" presetID="2" presetClass="entr" presetSubtype="4"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1000" fill="hold"/>
                                        <p:tgtEl>
                                          <p:spTgt spid="28"/>
                                        </p:tgtEl>
                                        <p:attrNameLst>
                                          <p:attrName>ppt_x</p:attrName>
                                        </p:attrNameLst>
                                      </p:cBhvr>
                                      <p:tavLst>
                                        <p:tav tm="0">
                                          <p:val>
                                            <p:strVal val="#ppt_x"/>
                                          </p:val>
                                        </p:tav>
                                        <p:tav tm="100000">
                                          <p:val>
                                            <p:strVal val="#ppt_x"/>
                                          </p:val>
                                        </p:tav>
                                      </p:tavLst>
                                    </p:anim>
                                    <p:anim calcmode="lin" valueType="num">
                                      <p:cBhvr additive="base">
                                        <p:cTn id="42" dur="100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8000"/>
                            </p:stCondLst>
                            <p:childTnLst>
                              <p:par>
                                <p:cTn id="44" presetID="10" presetClass="entr" presetSubtype="0" fill="hold" grpId="0" nodeType="afterEffect">
                                  <p:stCondLst>
                                    <p:cond delay="0"/>
                                  </p:stCondLst>
                                  <p:childTnLst>
                                    <p:set>
                                      <p:cBhvr>
                                        <p:cTn id="45" dur="1" fill="hold">
                                          <p:stCondLst>
                                            <p:cond delay="0"/>
                                          </p:stCondLst>
                                        </p:cTn>
                                        <p:tgtEl>
                                          <p:spTgt spid="39958"/>
                                        </p:tgtEl>
                                        <p:attrNameLst>
                                          <p:attrName>style.visibility</p:attrName>
                                        </p:attrNameLst>
                                      </p:cBhvr>
                                      <p:to>
                                        <p:strVal val="visible"/>
                                      </p:to>
                                    </p:set>
                                    <p:animEffect transition="in" filter="fade">
                                      <p:cBhvr>
                                        <p:cTn id="46" dur="1000"/>
                                        <p:tgtEl>
                                          <p:spTgt spid="3995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9961"/>
                                        </p:tgtEl>
                                        <p:attrNameLst>
                                          <p:attrName>style.visibility</p:attrName>
                                        </p:attrNameLst>
                                      </p:cBhvr>
                                      <p:to>
                                        <p:strVal val="visible"/>
                                      </p:to>
                                    </p:set>
                                    <p:animEffect transition="in" filter="fade">
                                      <p:cBhvr>
                                        <p:cTn id="49" dur="1000"/>
                                        <p:tgtEl>
                                          <p:spTgt spid="3996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9951"/>
                                        </p:tgtEl>
                                        <p:attrNameLst>
                                          <p:attrName>style.visibility</p:attrName>
                                        </p:attrNameLst>
                                      </p:cBhvr>
                                      <p:to>
                                        <p:strVal val="visible"/>
                                      </p:to>
                                    </p:set>
                                    <p:animEffect transition="in" filter="fade">
                                      <p:cBhvr>
                                        <p:cTn id="52" dur="1000"/>
                                        <p:tgtEl>
                                          <p:spTgt spid="39951"/>
                                        </p:tgtEl>
                                      </p:cBhvr>
                                    </p:animEffect>
                                  </p:childTnLst>
                                </p:cTn>
                              </p:par>
                            </p:childTnLst>
                          </p:cTn>
                        </p:par>
                        <p:par>
                          <p:cTn id="53" fill="hold">
                            <p:stCondLst>
                              <p:cond delay="9000"/>
                            </p:stCondLst>
                            <p:childTnLst>
                              <p:par>
                                <p:cTn id="54" presetID="2" presetClass="entr" presetSubtype="4" fill="hold" grpId="0" nodeType="afterEffect">
                                  <p:stCondLst>
                                    <p:cond delay="0"/>
                                  </p:stCondLst>
                                  <p:childTnLst>
                                    <p:set>
                                      <p:cBhvr>
                                        <p:cTn id="55" dur="1" fill="hold">
                                          <p:stCondLst>
                                            <p:cond delay="0"/>
                                          </p:stCondLst>
                                        </p:cTn>
                                        <p:tgtEl>
                                          <p:spTgt spid="39957"/>
                                        </p:tgtEl>
                                        <p:attrNameLst>
                                          <p:attrName>style.visibility</p:attrName>
                                        </p:attrNameLst>
                                      </p:cBhvr>
                                      <p:to>
                                        <p:strVal val="visible"/>
                                      </p:to>
                                    </p:set>
                                    <p:anim calcmode="lin" valueType="num">
                                      <p:cBhvr additive="base">
                                        <p:cTn id="56" dur="1000" fill="hold"/>
                                        <p:tgtEl>
                                          <p:spTgt spid="39957"/>
                                        </p:tgtEl>
                                        <p:attrNameLst>
                                          <p:attrName>ppt_x</p:attrName>
                                        </p:attrNameLst>
                                      </p:cBhvr>
                                      <p:tavLst>
                                        <p:tav tm="0">
                                          <p:val>
                                            <p:strVal val="#ppt_x"/>
                                          </p:val>
                                        </p:tav>
                                        <p:tav tm="100000">
                                          <p:val>
                                            <p:strVal val="#ppt_x"/>
                                          </p:val>
                                        </p:tav>
                                      </p:tavLst>
                                    </p:anim>
                                    <p:anim calcmode="lin" valueType="num">
                                      <p:cBhvr additive="base">
                                        <p:cTn id="57" dur="1000" fill="hold"/>
                                        <p:tgtEl>
                                          <p:spTgt spid="39957"/>
                                        </p:tgtEl>
                                        <p:attrNameLst>
                                          <p:attrName>ppt_y</p:attrName>
                                        </p:attrNameLst>
                                      </p:cBhvr>
                                      <p:tavLst>
                                        <p:tav tm="0">
                                          <p:val>
                                            <p:strVal val="1+#ppt_h/2"/>
                                          </p:val>
                                        </p:tav>
                                        <p:tav tm="100000">
                                          <p:val>
                                            <p:strVal val="#ppt_y"/>
                                          </p:val>
                                        </p:tav>
                                      </p:tavLst>
                                    </p:anim>
                                  </p:childTnLst>
                                </p:cTn>
                              </p:par>
                            </p:childTnLst>
                          </p:cTn>
                        </p:par>
                        <p:par>
                          <p:cTn id="58" fill="hold">
                            <p:stCondLst>
                              <p:cond delay="10000"/>
                            </p:stCondLst>
                            <p:childTnLst>
                              <p:par>
                                <p:cTn id="59" presetID="2" presetClass="entr" presetSubtype="4" fill="hold" grpId="0" nodeType="afterEffect">
                                  <p:stCondLst>
                                    <p:cond delay="0"/>
                                  </p:stCondLst>
                                  <p:childTnLst>
                                    <p:set>
                                      <p:cBhvr>
                                        <p:cTn id="60" dur="1" fill="hold">
                                          <p:stCondLst>
                                            <p:cond delay="0"/>
                                          </p:stCondLst>
                                        </p:cTn>
                                        <p:tgtEl>
                                          <p:spTgt spid="39960"/>
                                        </p:tgtEl>
                                        <p:attrNameLst>
                                          <p:attrName>style.visibility</p:attrName>
                                        </p:attrNameLst>
                                      </p:cBhvr>
                                      <p:to>
                                        <p:strVal val="visible"/>
                                      </p:to>
                                    </p:set>
                                    <p:anim calcmode="lin" valueType="num">
                                      <p:cBhvr additive="base">
                                        <p:cTn id="61" dur="1000" fill="hold"/>
                                        <p:tgtEl>
                                          <p:spTgt spid="39960"/>
                                        </p:tgtEl>
                                        <p:attrNameLst>
                                          <p:attrName>ppt_x</p:attrName>
                                        </p:attrNameLst>
                                      </p:cBhvr>
                                      <p:tavLst>
                                        <p:tav tm="0">
                                          <p:val>
                                            <p:strVal val="#ppt_x"/>
                                          </p:val>
                                        </p:tav>
                                        <p:tav tm="100000">
                                          <p:val>
                                            <p:strVal val="#ppt_x"/>
                                          </p:val>
                                        </p:tav>
                                      </p:tavLst>
                                    </p:anim>
                                    <p:anim calcmode="lin" valueType="num">
                                      <p:cBhvr additive="base">
                                        <p:cTn id="62" dur="1000" fill="hold"/>
                                        <p:tgtEl>
                                          <p:spTgt spid="39960"/>
                                        </p:tgtEl>
                                        <p:attrNameLst>
                                          <p:attrName>ppt_y</p:attrName>
                                        </p:attrNameLst>
                                      </p:cBhvr>
                                      <p:tavLst>
                                        <p:tav tm="0">
                                          <p:val>
                                            <p:strVal val="1+#ppt_h/2"/>
                                          </p:val>
                                        </p:tav>
                                        <p:tav tm="100000">
                                          <p:val>
                                            <p:strVal val="#ppt_y"/>
                                          </p:val>
                                        </p:tav>
                                      </p:tavLst>
                                    </p:anim>
                                  </p:childTnLst>
                                </p:cTn>
                              </p:par>
                            </p:childTnLst>
                          </p:cTn>
                        </p:par>
                        <p:par>
                          <p:cTn id="63" fill="hold">
                            <p:stCondLst>
                              <p:cond delay="11000"/>
                            </p:stCondLst>
                            <p:childTnLst>
                              <p:par>
                                <p:cTn id="64" presetID="2" presetClass="entr" presetSubtype="4" fill="hold" grpId="0" nodeType="afterEffect">
                                  <p:stCondLst>
                                    <p:cond delay="0"/>
                                  </p:stCondLst>
                                  <p:childTnLst>
                                    <p:set>
                                      <p:cBhvr>
                                        <p:cTn id="65" dur="1" fill="hold">
                                          <p:stCondLst>
                                            <p:cond delay="0"/>
                                          </p:stCondLst>
                                        </p:cTn>
                                        <p:tgtEl>
                                          <p:spTgt spid="39950"/>
                                        </p:tgtEl>
                                        <p:attrNameLst>
                                          <p:attrName>style.visibility</p:attrName>
                                        </p:attrNameLst>
                                      </p:cBhvr>
                                      <p:to>
                                        <p:strVal val="visible"/>
                                      </p:to>
                                    </p:set>
                                    <p:anim calcmode="lin" valueType="num">
                                      <p:cBhvr additive="base">
                                        <p:cTn id="66" dur="1000" fill="hold"/>
                                        <p:tgtEl>
                                          <p:spTgt spid="39950"/>
                                        </p:tgtEl>
                                        <p:attrNameLst>
                                          <p:attrName>ppt_x</p:attrName>
                                        </p:attrNameLst>
                                      </p:cBhvr>
                                      <p:tavLst>
                                        <p:tav tm="0">
                                          <p:val>
                                            <p:strVal val="#ppt_x"/>
                                          </p:val>
                                        </p:tav>
                                        <p:tav tm="100000">
                                          <p:val>
                                            <p:strVal val="#ppt_x"/>
                                          </p:val>
                                        </p:tav>
                                      </p:tavLst>
                                    </p:anim>
                                    <p:anim calcmode="lin" valueType="num">
                                      <p:cBhvr additive="base">
                                        <p:cTn id="67" dur="1000" fill="hold"/>
                                        <p:tgtEl>
                                          <p:spTgt spid="39950"/>
                                        </p:tgtEl>
                                        <p:attrNameLst>
                                          <p:attrName>ppt_y</p:attrName>
                                        </p:attrNameLst>
                                      </p:cBhvr>
                                      <p:tavLst>
                                        <p:tav tm="0">
                                          <p:val>
                                            <p:strVal val="1+#ppt_h/2"/>
                                          </p:val>
                                        </p:tav>
                                        <p:tav tm="100000">
                                          <p:val>
                                            <p:strVal val="#ppt_y"/>
                                          </p:val>
                                        </p:tav>
                                      </p:tavLst>
                                    </p:anim>
                                  </p:childTnLst>
                                </p:cTn>
                              </p:par>
                            </p:childTnLst>
                          </p:cTn>
                        </p:par>
                        <p:par>
                          <p:cTn id="68" fill="hold">
                            <p:stCondLst>
                              <p:cond delay="12000"/>
                            </p:stCondLst>
                            <p:childTnLst>
                              <p:par>
                                <p:cTn id="69" presetID="16" presetClass="entr" presetSubtype="26"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barn(inHorizontal)">
                                      <p:cBhvr>
                                        <p:cTn id="71" dur="1000"/>
                                        <p:tgtEl>
                                          <p:spTgt spid="30"/>
                                        </p:tgtEl>
                                      </p:cBhvr>
                                    </p:animEffect>
                                  </p:childTnLst>
                                </p:cTn>
                              </p:par>
                            </p:childTnLst>
                          </p:cTn>
                        </p:par>
                        <p:par>
                          <p:cTn id="72" fill="hold">
                            <p:stCondLst>
                              <p:cond delay="13000"/>
                            </p:stCondLst>
                            <p:childTnLst>
                              <p:par>
                                <p:cTn id="73" presetID="2" presetClass="entr" presetSubtype="9"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additive="base">
                                        <p:cTn id="75" dur="1000" fill="hold"/>
                                        <p:tgtEl>
                                          <p:spTgt spid="23"/>
                                        </p:tgtEl>
                                        <p:attrNameLst>
                                          <p:attrName>ppt_x</p:attrName>
                                        </p:attrNameLst>
                                      </p:cBhvr>
                                      <p:tavLst>
                                        <p:tav tm="0">
                                          <p:val>
                                            <p:strVal val="0-#ppt_w/2"/>
                                          </p:val>
                                        </p:tav>
                                        <p:tav tm="100000">
                                          <p:val>
                                            <p:strVal val="#ppt_x"/>
                                          </p:val>
                                        </p:tav>
                                      </p:tavLst>
                                    </p:anim>
                                    <p:anim calcmode="lin" valueType="num">
                                      <p:cBhvr additive="base">
                                        <p:cTn id="76" dur="1000" fill="hold"/>
                                        <p:tgtEl>
                                          <p:spTgt spid="23"/>
                                        </p:tgtEl>
                                        <p:attrNameLst>
                                          <p:attrName>ppt_y</p:attrName>
                                        </p:attrNameLst>
                                      </p:cBhvr>
                                      <p:tavLst>
                                        <p:tav tm="0">
                                          <p:val>
                                            <p:strVal val="0-#ppt_h/2"/>
                                          </p:val>
                                        </p:tav>
                                        <p:tav tm="100000">
                                          <p:val>
                                            <p:strVal val="#ppt_y"/>
                                          </p:val>
                                        </p:tav>
                                      </p:tavLst>
                                    </p:anim>
                                  </p:childTnLst>
                                </p:cTn>
                              </p:par>
                            </p:childTnLst>
                          </p:cTn>
                        </p:par>
                        <p:par>
                          <p:cTn id="77" fill="hold">
                            <p:stCondLst>
                              <p:cond delay="14000"/>
                            </p:stCondLst>
                            <p:childTnLst>
                              <p:par>
                                <p:cTn id="78" presetID="2" presetClass="entr" presetSubtype="9" fill="hold" grpId="0" nodeType="afterEffect">
                                  <p:stCondLst>
                                    <p:cond delay="0"/>
                                  </p:stCondLst>
                                  <p:childTnLst>
                                    <p:set>
                                      <p:cBhvr>
                                        <p:cTn id="79" dur="1" fill="hold">
                                          <p:stCondLst>
                                            <p:cond delay="0"/>
                                          </p:stCondLst>
                                        </p:cTn>
                                        <p:tgtEl>
                                          <p:spTgt spid="24"/>
                                        </p:tgtEl>
                                        <p:attrNameLst>
                                          <p:attrName>style.visibility</p:attrName>
                                        </p:attrNameLst>
                                      </p:cBhvr>
                                      <p:to>
                                        <p:strVal val="visible"/>
                                      </p:to>
                                    </p:set>
                                    <p:anim calcmode="lin" valueType="num">
                                      <p:cBhvr additive="base">
                                        <p:cTn id="80" dur="1000" fill="hold"/>
                                        <p:tgtEl>
                                          <p:spTgt spid="24"/>
                                        </p:tgtEl>
                                        <p:attrNameLst>
                                          <p:attrName>ppt_x</p:attrName>
                                        </p:attrNameLst>
                                      </p:cBhvr>
                                      <p:tavLst>
                                        <p:tav tm="0">
                                          <p:val>
                                            <p:strVal val="0-#ppt_w/2"/>
                                          </p:val>
                                        </p:tav>
                                        <p:tav tm="100000">
                                          <p:val>
                                            <p:strVal val="#ppt_x"/>
                                          </p:val>
                                        </p:tav>
                                      </p:tavLst>
                                    </p:anim>
                                    <p:anim calcmode="lin" valueType="num">
                                      <p:cBhvr additive="base">
                                        <p:cTn id="81" dur="1000" fill="hold"/>
                                        <p:tgtEl>
                                          <p:spTgt spid="24"/>
                                        </p:tgtEl>
                                        <p:attrNameLst>
                                          <p:attrName>ppt_y</p:attrName>
                                        </p:attrNameLst>
                                      </p:cBhvr>
                                      <p:tavLst>
                                        <p:tav tm="0">
                                          <p:val>
                                            <p:strVal val="0-#ppt_h/2"/>
                                          </p:val>
                                        </p:tav>
                                        <p:tav tm="100000">
                                          <p:val>
                                            <p:strVal val="#ppt_y"/>
                                          </p:val>
                                        </p:tav>
                                      </p:tavLst>
                                    </p:anim>
                                  </p:childTnLst>
                                </p:cTn>
                              </p:par>
                            </p:childTnLst>
                          </p:cTn>
                        </p:par>
                        <p:par>
                          <p:cTn id="82" fill="hold">
                            <p:stCondLst>
                              <p:cond delay="15000"/>
                            </p:stCondLst>
                            <p:childTnLst>
                              <p:par>
                                <p:cTn id="83" presetID="2" presetClass="entr" presetSubtype="9"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additive="base">
                                        <p:cTn id="85" dur="1000" fill="hold"/>
                                        <p:tgtEl>
                                          <p:spTgt spid="25"/>
                                        </p:tgtEl>
                                        <p:attrNameLst>
                                          <p:attrName>ppt_x</p:attrName>
                                        </p:attrNameLst>
                                      </p:cBhvr>
                                      <p:tavLst>
                                        <p:tav tm="0">
                                          <p:val>
                                            <p:strVal val="0-#ppt_w/2"/>
                                          </p:val>
                                        </p:tav>
                                        <p:tav tm="100000">
                                          <p:val>
                                            <p:strVal val="#ppt_x"/>
                                          </p:val>
                                        </p:tav>
                                      </p:tavLst>
                                    </p:anim>
                                    <p:anim calcmode="lin" valueType="num">
                                      <p:cBhvr additive="base">
                                        <p:cTn id="86" dur="1000" fill="hold"/>
                                        <p:tgtEl>
                                          <p:spTgt spid="25"/>
                                        </p:tgtEl>
                                        <p:attrNameLst>
                                          <p:attrName>ppt_y</p:attrName>
                                        </p:attrNameLst>
                                      </p:cBhvr>
                                      <p:tavLst>
                                        <p:tav tm="0">
                                          <p:val>
                                            <p:strVal val="0-#ppt_h/2"/>
                                          </p:val>
                                        </p:tav>
                                        <p:tav tm="100000">
                                          <p:val>
                                            <p:strVal val="#ppt_y"/>
                                          </p:val>
                                        </p:tav>
                                      </p:tavLst>
                                    </p:anim>
                                  </p:childTnLst>
                                </p:cTn>
                              </p:par>
                            </p:childTnLst>
                          </p:cTn>
                        </p:par>
                        <p:par>
                          <p:cTn id="87" fill="hold">
                            <p:stCondLst>
                              <p:cond delay="16000"/>
                            </p:stCondLst>
                            <p:childTnLst>
                              <p:par>
                                <p:cTn id="88" presetID="6"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circle(in)">
                                      <p:cBhvr>
                                        <p:cTn id="9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0" grpId="0"/>
      <p:bldP spid="39954" grpId="0"/>
      <p:bldP spid="39958" grpId="0"/>
      <p:bldP spid="39957" grpId="0"/>
      <p:bldP spid="23" grpId="0"/>
      <p:bldP spid="39960" grpId="0"/>
      <p:bldP spid="39961" grpId="0"/>
      <p:bldP spid="39962" grpId="0"/>
      <p:bldP spid="24" grpId="0"/>
      <p:bldP spid="25" grpId="0"/>
      <p:bldP spid="39951" grpId="0"/>
      <p:bldP spid="39952" grpId="0"/>
      <p:bldP spid="26" grpId="0" animBg="1"/>
      <p:bldP spid="29" grpId="0"/>
      <p:bldP spid="3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txBox="1">
            <a:spLocks/>
          </p:cNvSpPr>
          <p:nvPr/>
        </p:nvSpPr>
        <p:spPr bwMode="auto">
          <a:xfrm>
            <a:off x="357188" y="214313"/>
            <a:ext cx="6429375" cy="785812"/>
          </a:xfrm>
          <a:prstGeom prst="rect">
            <a:avLst/>
          </a:prstGeom>
          <a:noFill/>
          <a:ln w="9525">
            <a:noFill/>
            <a:miter lim="800000"/>
            <a:headEnd/>
            <a:tailEnd/>
          </a:ln>
        </p:spPr>
        <p:txBody>
          <a:bodyPr anchor="ctr"/>
          <a:lstStyle/>
          <a:p>
            <a:r>
              <a:rPr lang="en-ZA" sz="2400" b="1">
                <a:solidFill>
                  <a:schemeClr val="tx2"/>
                </a:solidFill>
                <a:latin typeface="Verdana" pitchFamily="34" charset="0"/>
              </a:rPr>
              <a:t>Fixing E.R.P. problems</a:t>
            </a:r>
          </a:p>
          <a:p>
            <a:r>
              <a:rPr lang="en-ZA" sz="2400" b="1">
                <a:solidFill>
                  <a:schemeClr val="tx2"/>
                </a:solidFill>
                <a:latin typeface="Verdana" pitchFamily="34" charset="0"/>
              </a:rPr>
              <a:t>A general principle</a:t>
            </a:r>
            <a:endParaRPr lang="en-US" sz="2400" b="1">
              <a:solidFill>
                <a:schemeClr val="tx2"/>
              </a:solidFill>
              <a:latin typeface="Verdana" pitchFamily="34" charset="0"/>
            </a:endParaRPr>
          </a:p>
        </p:txBody>
      </p:sp>
      <p:sp>
        <p:nvSpPr>
          <p:cNvPr id="3" name="TextBox 2"/>
          <p:cNvSpPr txBox="1">
            <a:spLocks noChangeArrowheads="1"/>
          </p:cNvSpPr>
          <p:nvPr/>
        </p:nvSpPr>
        <p:spPr bwMode="auto">
          <a:xfrm>
            <a:off x="500063" y="2357438"/>
            <a:ext cx="8143875" cy="1938337"/>
          </a:xfrm>
          <a:prstGeom prst="rect">
            <a:avLst/>
          </a:prstGeom>
          <a:noFill/>
          <a:ln w="9525">
            <a:noFill/>
            <a:miter lim="800000"/>
            <a:headEnd/>
            <a:tailEnd/>
          </a:ln>
        </p:spPr>
        <p:txBody>
          <a:bodyPr>
            <a:spAutoFit/>
          </a:bodyPr>
          <a:lstStyle/>
          <a:p>
            <a:pPr marL="342900" indent="-342900">
              <a:buClr>
                <a:schemeClr val="tx2"/>
              </a:buClr>
            </a:pPr>
            <a:r>
              <a:rPr lang="en-ZA" sz="2400" i="1">
                <a:solidFill>
                  <a:srgbClr val="002060"/>
                </a:solidFill>
                <a:latin typeface="Verdana" pitchFamily="34" charset="0"/>
              </a:rPr>
              <a:t>“If you do what you have always done you will get what you always got”</a:t>
            </a:r>
          </a:p>
          <a:p>
            <a:pPr marL="342900" indent="-342900">
              <a:buClr>
                <a:schemeClr val="tx2"/>
              </a:buClr>
            </a:pPr>
            <a:endParaRPr lang="en-ZA" sz="2400" b="1" i="1">
              <a:solidFill>
                <a:srgbClr val="002060"/>
              </a:solidFill>
              <a:latin typeface="Verdana" pitchFamily="34" charset="0"/>
            </a:endParaRPr>
          </a:p>
          <a:p>
            <a:pPr marL="342900" indent="-342900">
              <a:buClr>
                <a:schemeClr val="tx2"/>
              </a:buClr>
            </a:pPr>
            <a:r>
              <a:rPr lang="en-ZA" sz="2400" b="1">
                <a:solidFill>
                  <a:srgbClr val="002060"/>
                </a:solidFill>
                <a:latin typeface="Verdana" pitchFamily="34" charset="0"/>
              </a:rPr>
              <a:t>Radical and effective NEW approach and action is called for</a:t>
            </a:r>
            <a:endParaRPr lang="en-ZA" sz="2400" b="1">
              <a:solidFill>
                <a:srgbClr val="FF0000"/>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Stock_000006151352Medium.jpg"/>
          <p:cNvPicPr>
            <a:picLocks noChangeAspect="1"/>
          </p:cNvPicPr>
          <p:nvPr/>
        </p:nvPicPr>
        <p:blipFill>
          <a:blip r:embed="rId3" cstate="print"/>
          <a:stretch>
            <a:fillRect/>
          </a:stretch>
        </p:blipFill>
        <p:spPr>
          <a:xfrm>
            <a:off x="5214942" y="1428736"/>
            <a:ext cx="3929057" cy="3071834"/>
          </a:xfrm>
          <a:prstGeom prst="rect">
            <a:avLst/>
          </a:prstGeom>
        </p:spPr>
      </p:pic>
      <p:sp>
        <p:nvSpPr>
          <p:cNvPr id="8" name="TextBox 7"/>
          <p:cNvSpPr txBox="1"/>
          <p:nvPr/>
        </p:nvSpPr>
        <p:spPr>
          <a:xfrm>
            <a:off x="500034" y="6143644"/>
            <a:ext cx="8072494" cy="338554"/>
          </a:xfrm>
          <a:prstGeom prst="rect">
            <a:avLst/>
          </a:prstGeom>
          <a:noFill/>
        </p:spPr>
        <p:txBody>
          <a:bodyPr wrap="square" rtlCol="0">
            <a:spAutoFit/>
          </a:bodyPr>
          <a:lstStyle/>
          <a:p>
            <a:pPr algn="ctr"/>
            <a:r>
              <a:rPr lang="en-US" sz="1600" b="1" i="1" dirty="0" smtClean="0">
                <a:solidFill>
                  <a:schemeClr val="tx2"/>
                </a:solidFill>
              </a:rPr>
              <a:t>Finding the missing pieces of your I.T. and strategy puzzles</a:t>
            </a:r>
            <a:endParaRPr lang="en-US" sz="1600" b="1" i="1" dirty="0">
              <a:solidFill>
                <a:schemeClr val="tx2"/>
              </a:solidFill>
            </a:endParaRPr>
          </a:p>
        </p:txBody>
      </p:sp>
      <p:sp>
        <p:nvSpPr>
          <p:cNvPr id="5" name="TextBox 4"/>
          <p:cNvSpPr txBox="1"/>
          <p:nvPr/>
        </p:nvSpPr>
        <p:spPr>
          <a:xfrm>
            <a:off x="357158" y="428604"/>
            <a:ext cx="8001056" cy="461665"/>
          </a:xfrm>
          <a:prstGeom prst="rect">
            <a:avLst/>
          </a:prstGeom>
          <a:noFill/>
        </p:spPr>
        <p:txBody>
          <a:bodyPr wrap="square" rtlCol="0">
            <a:spAutoFit/>
          </a:bodyPr>
          <a:lstStyle/>
          <a:p>
            <a:r>
              <a:rPr lang="en-ZA" sz="2400" b="1" dirty="0" smtClean="0">
                <a:solidFill>
                  <a:schemeClr val="tx2"/>
                </a:solidFill>
              </a:rPr>
              <a:t>Questions?</a:t>
            </a:r>
            <a:endParaRPr lang="en-US" sz="2400" b="1" dirty="0">
              <a:solidFill>
                <a:schemeClr val="tx2"/>
              </a:solidFill>
            </a:endParaRPr>
          </a:p>
        </p:txBody>
      </p:sp>
      <p:sp>
        <p:nvSpPr>
          <p:cNvPr id="12" name="TextBox 11"/>
          <p:cNvSpPr txBox="1"/>
          <p:nvPr/>
        </p:nvSpPr>
        <p:spPr>
          <a:xfrm>
            <a:off x="2071670" y="5214950"/>
            <a:ext cx="5143536" cy="646331"/>
          </a:xfrm>
          <a:prstGeom prst="rect">
            <a:avLst/>
          </a:prstGeom>
          <a:noFill/>
        </p:spPr>
        <p:txBody>
          <a:bodyPr wrap="square" rtlCol="0">
            <a:spAutoFit/>
          </a:bodyPr>
          <a:lstStyle/>
          <a:p>
            <a:pPr algn="ctr"/>
            <a:r>
              <a:rPr lang="en-US" b="1" dirty="0" smtClean="0">
                <a:solidFill>
                  <a:srgbClr val="00B0F0"/>
                </a:solidFill>
              </a:rPr>
              <a:t>Please remember to complete the evaluation forms</a:t>
            </a:r>
            <a:endParaRPr lang="en-ZA" b="1" dirty="0" smtClean="0">
              <a:solidFill>
                <a:srgbClr val="00B0F0"/>
              </a:solidFill>
            </a:endParaRPr>
          </a:p>
        </p:txBody>
      </p:sp>
      <p:sp>
        <p:nvSpPr>
          <p:cNvPr id="13" name="TextBox 12"/>
          <p:cNvSpPr txBox="1"/>
          <p:nvPr/>
        </p:nvSpPr>
        <p:spPr>
          <a:xfrm>
            <a:off x="357190" y="1500174"/>
            <a:ext cx="4572000" cy="3323987"/>
          </a:xfrm>
          <a:prstGeom prst="rect">
            <a:avLst/>
          </a:prstGeom>
          <a:noFill/>
        </p:spPr>
        <p:txBody>
          <a:bodyPr wrap="square" rtlCol="0">
            <a:spAutoFit/>
          </a:bodyPr>
          <a:lstStyle/>
          <a:p>
            <a:r>
              <a:rPr lang="en-US" sz="1400" b="1" dirty="0" smtClean="0"/>
              <a:t>Dr James Robertson PrEng</a:t>
            </a:r>
          </a:p>
          <a:p>
            <a:endParaRPr lang="en-US" sz="1400" b="1" dirty="0" smtClean="0"/>
          </a:p>
          <a:p>
            <a:r>
              <a:rPr lang="en-US" sz="1400" b="1" dirty="0" smtClean="0"/>
              <a:t>James A Robertson &amp; Associates</a:t>
            </a:r>
          </a:p>
          <a:p>
            <a:endParaRPr lang="en-US" sz="1400" b="1" dirty="0" smtClean="0"/>
          </a:p>
          <a:p>
            <a:r>
              <a:rPr lang="en-US" sz="1400" b="1" dirty="0" smtClean="0"/>
              <a:t>Telephone: ++27-(0)86-111-5409 / ++27-11- 782-5996/7</a:t>
            </a:r>
          </a:p>
          <a:p>
            <a:endParaRPr lang="en-US" sz="1400" b="1" dirty="0" smtClean="0"/>
          </a:p>
          <a:p>
            <a:r>
              <a:rPr lang="en-US" sz="1400" b="1" dirty="0" smtClean="0"/>
              <a:t>Cell: 083-251-6644 (preferred)</a:t>
            </a:r>
          </a:p>
          <a:p>
            <a:r>
              <a:rPr lang="en-US" sz="1400" b="1" dirty="0" smtClean="0"/>
              <a:t>Fax: ++27-(0)86-540-0178</a:t>
            </a:r>
          </a:p>
          <a:p>
            <a:endParaRPr lang="en-US" sz="1400" b="1" dirty="0" smtClean="0"/>
          </a:p>
          <a:p>
            <a:r>
              <a:rPr lang="en-US" sz="1400" b="1" dirty="0" smtClean="0"/>
              <a:t>P O Box 4206, </a:t>
            </a:r>
            <a:r>
              <a:rPr lang="en-US" sz="1400" b="1" dirty="0" err="1" smtClean="0"/>
              <a:t>Randburg</a:t>
            </a:r>
            <a:r>
              <a:rPr lang="en-US" sz="1400" b="1" dirty="0" smtClean="0"/>
              <a:t>, 2125, South Africa</a:t>
            </a:r>
          </a:p>
          <a:p>
            <a:endParaRPr lang="en-US" sz="1400" b="1" dirty="0" smtClean="0"/>
          </a:p>
          <a:p>
            <a:r>
              <a:rPr lang="en-US" sz="1400" b="1" dirty="0" err="1" smtClean="0"/>
              <a:t>www.JamesARobertson.com</a:t>
            </a:r>
            <a:endParaRPr lang="en-US" sz="1400" b="1" dirty="0" smtClean="0"/>
          </a:p>
          <a:p>
            <a:r>
              <a:rPr lang="en-US" sz="1400" b="1" dirty="0" smtClean="0"/>
              <a:t>email: </a:t>
            </a:r>
            <a:r>
              <a:rPr lang="en-US" sz="1400" b="1" dirty="0" err="1" smtClean="0"/>
              <a:t>James@JamesARobertson.com</a:t>
            </a:r>
            <a:endParaRPr lang="en-US" sz="14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spect="1"/>
          </p:cNvSpPr>
          <p:nvPr/>
        </p:nvSpPr>
        <p:spPr>
          <a:xfrm>
            <a:off x="214282" y="2071678"/>
            <a:ext cx="8643998" cy="2308324"/>
          </a:xfrm>
          <a:prstGeom prst="rect">
            <a:avLst/>
          </a:prstGeom>
          <a:noFill/>
        </p:spPr>
        <p:txBody>
          <a:bodyPr wrap="square" rtlCol="0">
            <a:spAutoFit/>
          </a:bodyPr>
          <a:lstStyle/>
          <a:p>
            <a:r>
              <a:rPr lang="en-US" b="1" dirty="0" smtClean="0">
                <a:solidFill>
                  <a:schemeClr val="tx2"/>
                </a:solidFill>
              </a:rPr>
              <a:t>"Attendees of Gartner's Business Intelligence Summit in London last month were not surprised to hear that most enterprises are still failing to use business intelligence (BI) strategically. Gartner's survey of over 1300 CIOs returned some unimpressive findings about the state of BI implementations: Gartner's vice: president of research summed up the situation nicely by saying: </a:t>
            </a:r>
            <a:r>
              <a:rPr lang="en-US" b="1" u="sng" dirty="0" smtClean="0">
                <a:solidFill>
                  <a:schemeClr val="tx2"/>
                </a:solidFill>
              </a:rPr>
              <a:t>"Most </a:t>
            </a:r>
            <a:r>
              <a:rPr lang="en-US" b="1" u="sng" dirty="0" err="1" smtClean="0">
                <a:solidFill>
                  <a:schemeClr val="tx2"/>
                </a:solidFill>
              </a:rPr>
              <a:t>organisations</a:t>
            </a:r>
            <a:r>
              <a:rPr lang="en-US" b="1" u="sng" dirty="0" smtClean="0">
                <a:solidFill>
                  <a:schemeClr val="tx2"/>
                </a:solidFill>
              </a:rPr>
              <a:t> are not making better decisions than they did five years go."</a:t>
            </a:r>
            <a:endParaRPr lang="en-US" b="1" u="sng" dirty="0">
              <a:solidFill>
                <a:schemeClr val="tx2"/>
              </a:solidFill>
            </a:endParaRPr>
          </a:p>
        </p:txBody>
      </p:sp>
      <p:sp>
        <p:nvSpPr>
          <p:cNvPr id="5" name="Title 1"/>
          <p:cNvSpPr txBox="1">
            <a:spLocks/>
          </p:cNvSpPr>
          <p:nvPr/>
        </p:nvSpPr>
        <p:spPr bwMode="auto">
          <a:xfrm>
            <a:off x="357188" y="214313"/>
            <a:ext cx="7000875" cy="785812"/>
          </a:xfrm>
          <a:prstGeom prst="rect">
            <a:avLst/>
          </a:prstGeom>
          <a:noFill/>
          <a:ln w="9525">
            <a:noFill/>
            <a:miter lim="800000"/>
            <a:headEnd/>
            <a:tailEnd/>
          </a:ln>
        </p:spPr>
        <p:txBody>
          <a:bodyPr anchor="ctr"/>
          <a:lstStyle/>
          <a:p>
            <a:r>
              <a:rPr lang="en-ZA" sz="2400" b="1" dirty="0" smtClean="0">
                <a:solidFill>
                  <a:schemeClr val="tx2"/>
                </a:solidFill>
                <a:latin typeface="Verdana" pitchFamily="34" charset="0"/>
              </a:rPr>
              <a:t>What is an </a:t>
            </a:r>
            <a:r>
              <a:rPr lang="en-ZA" sz="2400" b="1" dirty="0" err="1" smtClean="0">
                <a:solidFill>
                  <a:schemeClr val="tx2"/>
                </a:solidFill>
                <a:latin typeface="Verdana" pitchFamily="34" charset="0"/>
              </a:rPr>
              <a:t>ERP</a:t>
            </a:r>
            <a:r>
              <a:rPr lang="en-ZA" sz="2400" b="1" dirty="0" smtClean="0">
                <a:solidFill>
                  <a:schemeClr val="tx2"/>
                </a:solidFill>
                <a:latin typeface="Verdana" pitchFamily="34" charset="0"/>
              </a:rPr>
              <a:t>?</a:t>
            </a:r>
          </a:p>
          <a:p>
            <a:r>
              <a:rPr lang="en-ZA" sz="2400" b="1" dirty="0" smtClean="0">
                <a:solidFill>
                  <a:schemeClr val="tx2"/>
                </a:solidFill>
                <a:latin typeface="Verdana" pitchFamily="34" charset="0"/>
              </a:rPr>
              <a:t>REALLY?</a:t>
            </a:r>
            <a:endParaRPr lang="en-ZA" sz="2400" b="1" dirty="0">
              <a:solidFill>
                <a:schemeClr val="tx2"/>
              </a:solidFill>
              <a:latin typeface="Verdana" pitchFamily="34" charset="0"/>
            </a:endParaRPr>
          </a:p>
        </p:txBody>
      </p:sp>
      <p:sp>
        <p:nvSpPr>
          <p:cNvPr id="6" name="TextBox 5"/>
          <p:cNvSpPr txBox="1"/>
          <p:nvPr/>
        </p:nvSpPr>
        <p:spPr>
          <a:xfrm rot="19036443">
            <a:off x="1638361" y="2857704"/>
            <a:ext cx="5572164" cy="1323439"/>
          </a:xfrm>
          <a:prstGeom prst="rect">
            <a:avLst/>
          </a:prstGeom>
          <a:noFill/>
        </p:spPr>
        <p:txBody>
          <a:bodyPr wrap="square" rtlCol="0">
            <a:spAutoFit/>
          </a:bodyPr>
          <a:lstStyle/>
          <a:p>
            <a:pPr algn="ctr"/>
            <a:r>
              <a:rPr lang="en-ZA" sz="8000" b="1" dirty="0" smtClean="0">
                <a:solidFill>
                  <a:srgbClr val="FF0000"/>
                </a:solidFill>
              </a:rPr>
              <a:t>R e c a p</a:t>
            </a:r>
            <a:endParaRPr lang="en-US" sz="8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57158" y="214290"/>
            <a:ext cx="6429420" cy="785817"/>
          </a:xfrm>
          <a:prstGeom prst="rect">
            <a:avLst/>
          </a:prstGeom>
        </p:spPr>
        <p:txBody>
          <a:bodyPr vert="horz" lIns="91440" tIns="45720" rIns="91440" bIns="45720" rtlCol="0" anchor="ctr">
            <a:noAutofit/>
          </a:bodyPr>
          <a:lstStyle/>
          <a:p>
            <a:r>
              <a:rPr lang="en-ZA" sz="2400" b="1" dirty="0" smtClean="0">
                <a:solidFill>
                  <a:schemeClr val="tx2"/>
                </a:solidFill>
              </a:rPr>
              <a:t>Pulse Measurement</a:t>
            </a:r>
            <a:endParaRPr lang="en-US" sz="2400" b="1" dirty="0">
              <a:solidFill>
                <a:schemeClr val="tx2"/>
              </a:solidFill>
            </a:endParaRPr>
          </a:p>
        </p:txBody>
      </p:sp>
      <p:sp>
        <p:nvSpPr>
          <p:cNvPr id="5" name="TextBox 4"/>
          <p:cNvSpPr txBox="1"/>
          <p:nvPr/>
        </p:nvSpPr>
        <p:spPr>
          <a:xfrm>
            <a:off x="571472" y="1785926"/>
            <a:ext cx="8143932" cy="5355312"/>
          </a:xfrm>
          <a:prstGeom prst="rect">
            <a:avLst/>
          </a:prstGeom>
          <a:noFill/>
        </p:spPr>
        <p:txBody>
          <a:bodyPr wrap="square" rtlCol="0">
            <a:spAutoFit/>
          </a:bodyPr>
          <a:lstStyle/>
          <a:p>
            <a:pPr marL="342900" indent="-342900">
              <a:buClr>
                <a:schemeClr val="tx2"/>
              </a:buClr>
              <a:buFont typeface="+mj-lt"/>
              <a:buAutoNum type="arabicPeriod"/>
            </a:pPr>
            <a:r>
              <a:rPr lang="en-US" dirty="0" smtClean="0">
                <a:solidFill>
                  <a:schemeClr val="tx2"/>
                </a:solidFill>
              </a:rPr>
              <a:t>Concise diagnostic intervention – 1 to 10 days</a:t>
            </a:r>
          </a:p>
          <a:p>
            <a:pPr marL="342900" indent="-342900">
              <a:buClr>
                <a:schemeClr val="tx2"/>
              </a:buClr>
              <a:buFont typeface="+mj-lt"/>
              <a:buAutoNum type="arabicPeriod"/>
            </a:pPr>
            <a:endParaRPr lang="en-US" dirty="0">
              <a:solidFill>
                <a:schemeClr val="tx2"/>
              </a:solidFill>
            </a:endParaRPr>
          </a:p>
          <a:p>
            <a:pPr marL="342900" indent="-342900">
              <a:buClr>
                <a:schemeClr val="tx2"/>
              </a:buClr>
              <a:buFont typeface="+mj-lt"/>
              <a:buAutoNum type="arabicPeriod"/>
            </a:pPr>
            <a:r>
              <a:rPr lang="en-US" dirty="0" smtClean="0">
                <a:solidFill>
                  <a:schemeClr val="tx2"/>
                </a:solidFill>
              </a:rPr>
              <a:t>Starts with executive interviews – understand the Essence of the Business and how it Thrives and Critical Concerns</a:t>
            </a:r>
          </a:p>
          <a:p>
            <a:pPr marL="342900" indent="-342900">
              <a:buClr>
                <a:schemeClr val="tx2"/>
              </a:buClr>
              <a:buFont typeface="+mj-lt"/>
              <a:buAutoNum type="arabicPeriod"/>
            </a:pPr>
            <a:endParaRPr lang="en-US" dirty="0">
              <a:solidFill>
                <a:schemeClr val="tx2"/>
              </a:solidFill>
            </a:endParaRPr>
          </a:p>
          <a:p>
            <a:pPr marL="342900" indent="-342900">
              <a:buClr>
                <a:schemeClr val="tx2"/>
              </a:buClr>
              <a:buFont typeface="+mj-lt"/>
              <a:buAutoNum type="arabicPeriod"/>
            </a:pPr>
            <a:r>
              <a:rPr lang="en-US" dirty="0" smtClean="0">
                <a:solidFill>
                  <a:schemeClr val="tx2"/>
                </a:solidFill>
              </a:rPr>
              <a:t>Drill down to systems</a:t>
            </a:r>
          </a:p>
          <a:p>
            <a:pPr marL="342900" indent="-342900">
              <a:buClr>
                <a:schemeClr val="tx2"/>
              </a:buClr>
              <a:buFont typeface="+mj-lt"/>
              <a:buAutoNum type="arabicPeriod"/>
            </a:pPr>
            <a:endParaRPr lang="en-US" dirty="0">
              <a:solidFill>
                <a:schemeClr val="tx2"/>
              </a:solidFill>
            </a:endParaRPr>
          </a:p>
          <a:p>
            <a:pPr marL="342900" indent="-342900">
              <a:buClr>
                <a:schemeClr val="tx2"/>
              </a:buClr>
              <a:buFont typeface="+mj-lt"/>
              <a:buAutoNum type="arabicPeriod"/>
            </a:pPr>
            <a:r>
              <a:rPr lang="en-US" dirty="0" smtClean="0">
                <a:solidFill>
                  <a:schemeClr val="tx2"/>
                </a:solidFill>
              </a:rPr>
              <a:t>+/- 7 bullet point findings, weighted</a:t>
            </a:r>
          </a:p>
          <a:p>
            <a:pPr marL="342900" indent="-342900">
              <a:buClr>
                <a:schemeClr val="tx2"/>
              </a:buClr>
              <a:buFont typeface="+mj-lt"/>
              <a:buAutoNum type="arabicPeriod"/>
            </a:pPr>
            <a:endParaRPr lang="en-US" dirty="0">
              <a:solidFill>
                <a:schemeClr val="tx2"/>
              </a:solidFill>
            </a:endParaRPr>
          </a:p>
          <a:p>
            <a:pPr marL="342900" indent="-342900">
              <a:buClr>
                <a:schemeClr val="tx2"/>
              </a:buClr>
              <a:buFont typeface="+mj-lt"/>
              <a:buAutoNum type="arabicPeriod"/>
            </a:pPr>
            <a:r>
              <a:rPr lang="en-US" dirty="0" smtClean="0">
                <a:solidFill>
                  <a:schemeClr val="tx2"/>
                </a:solidFill>
              </a:rPr>
              <a:t>+/- 7 recommended actions, weighted</a:t>
            </a:r>
          </a:p>
          <a:p>
            <a:pPr marL="342900" indent="-342900">
              <a:buClr>
                <a:schemeClr val="tx2"/>
              </a:buClr>
              <a:buFont typeface="+mj-lt"/>
              <a:buAutoNum type="arabicPeriod"/>
            </a:pPr>
            <a:endParaRPr lang="en-US" dirty="0">
              <a:solidFill>
                <a:schemeClr val="tx2"/>
              </a:solidFill>
            </a:endParaRPr>
          </a:p>
          <a:p>
            <a:pPr marL="342900" indent="-342900">
              <a:buClr>
                <a:schemeClr val="tx2"/>
              </a:buClr>
              <a:buFont typeface="+mj-lt"/>
              <a:buAutoNum type="arabicPeriod"/>
            </a:pPr>
            <a:r>
              <a:rPr lang="en-US" dirty="0" smtClean="0">
                <a:solidFill>
                  <a:schemeClr val="tx2"/>
                </a:solidFill>
              </a:rPr>
              <a:t>Findings frequently so obvious and so</a:t>
            </a:r>
          </a:p>
          <a:p>
            <a:pPr>
              <a:buClr>
                <a:schemeClr val="tx2"/>
              </a:buClr>
            </a:pPr>
            <a:r>
              <a:rPr lang="en-US" dirty="0" smtClean="0">
                <a:solidFill>
                  <a:schemeClr val="tx2"/>
                </a:solidFill>
              </a:rPr>
              <a:t>    practical client can continue unaided</a:t>
            </a:r>
          </a:p>
          <a:p>
            <a:pPr>
              <a:buClr>
                <a:schemeClr val="tx2"/>
              </a:buClr>
            </a:pPr>
            <a:endParaRPr lang="en-US" dirty="0">
              <a:solidFill>
                <a:schemeClr val="tx2"/>
              </a:solidFill>
            </a:endParaRPr>
          </a:p>
          <a:p>
            <a:pPr>
              <a:buClr>
                <a:schemeClr val="tx2"/>
              </a:buClr>
            </a:pPr>
            <a:r>
              <a:rPr lang="en-US" dirty="0" smtClean="0">
                <a:solidFill>
                  <a:schemeClr val="tx2"/>
                </a:solidFill>
              </a:rPr>
              <a:t>7. Strategic advisory and / or project</a:t>
            </a:r>
          </a:p>
          <a:p>
            <a:pPr>
              <a:buClr>
                <a:schemeClr val="tx2"/>
              </a:buClr>
            </a:pPr>
            <a:r>
              <a:rPr lang="en-US" dirty="0">
                <a:solidFill>
                  <a:schemeClr val="tx2"/>
                </a:solidFill>
              </a:rPr>
              <a:t> </a:t>
            </a:r>
            <a:r>
              <a:rPr lang="en-US" dirty="0" smtClean="0">
                <a:solidFill>
                  <a:schemeClr val="tx2"/>
                </a:solidFill>
              </a:rPr>
              <a:t>    leadership to implement</a:t>
            </a:r>
          </a:p>
          <a:p>
            <a:pPr>
              <a:buClr>
                <a:schemeClr val="tx2"/>
              </a:buClr>
            </a:pPr>
            <a:r>
              <a:rPr lang="en-US" dirty="0">
                <a:solidFill>
                  <a:schemeClr val="tx2"/>
                </a:solidFill>
              </a:rPr>
              <a:t> </a:t>
            </a:r>
            <a:r>
              <a:rPr lang="en-US" dirty="0" smtClean="0">
                <a:solidFill>
                  <a:schemeClr val="tx2"/>
                </a:solidFill>
              </a:rPr>
              <a:t>     recommendations</a:t>
            </a:r>
          </a:p>
          <a:p>
            <a:pPr marL="342900" indent="-342900">
              <a:buClr>
                <a:schemeClr val="tx2"/>
              </a:buClr>
              <a:buFont typeface="+mj-lt"/>
              <a:buAutoNum type="arabicPeriod"/>
            </a:pPr>
            <a:endParaRPr lang="en-US" dirty="0">
              <a:solidFill>
                <a:schemeClr val="tx2"/>
              </a:solidFill>
            </a:endParaRPr>
          </a:p>
          <a:p>
            <a:pPr marL="342900" indent="-342900">
              <a:buClr>
                <a:schemeClr val="tx2"/>
              </a:buClr>
              <a:buFont typeface="+mj-lt"/>
              <a:buAutoNum type="arabicPeriod"/>
            </a:pPr>
            <a:endParaRPr lang="en-US" dirty="0">
              <a:solidFill>
                <a:schemeClr val="tx2"/>
              </a:solidFill>
            </a:endParaRPr>
          </a:p>
        </p:txBody>
      </p:sp>
      <p:pic>
        <p:nvPicPr>
          <p:cNvPr id="284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2063" y="3217087"/>
            <a:ext cx="3695152" cy="3588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08691" y="2780928"/>
            <a:ext cx="576063" cy="1569660"/>
          </a:xfrm>
          <a:prstGeom prst="rect">
            <a:avLst/>
          </a:prstGeom>
          <a:noFill/>
        </p:spPr>
        <p:txBody>
          <a:bodyPr wrap="square" rtlCol="0">
            <a:spAutoFit/>
          </a:bodyPr>
          <a:lstStyle/>
          <a:p>
            <a:r>
              <a:rPr lang="en-US" sz="9600" b="1" dirty="0" smtClean="0">
                <a:solidFill>
                  <a:srgbClr val="FF0000"/>
                </a:solidFill>
              </a:rPr>
              <a:t>!</a:t>
            </a:r>
            <a:endParaRPr lang="en-US" sz="9600" b="1" dirty="0">
              <a:solidFill>
                <a:srgbClr val="FF0000"/>
              </a:solidFill>
            </a:endParaRPr>
          </a:p>
        </p:txBody>
      </p:sp>
      <p:pic>
        <p:nvPicPr>
          <p:cNvPr id="6" name="Picture 2"/>
          <p:cNvPicPr>
            <a:picLocks noChangeAspect="1" noChangeArrowheads="1"/>
          </p:cNvPicPr>
          <p:nvPr/>
        </p:nvPicPr>
        <p:blipFill>
          <a:blip r:embed="rId4" cstate="print"/>
          <a:srcRect/>
          <a:stretch>
            <a:fillRect/>
          </a:stretch>
        </p:blipFill>
        <p:spPr bwMode="auto">
          <a:xfrm>
            <a:off x="5472064" y="1423590"/>
            <a:ext cx="3732726" cy="5434410"/>
          </a:xfrm>
          <a:prstGeom prst="rect">
            <a:avLst/>
          </a:prstGeom>
          <a:noFill/>
          <a:ln w="9525">
            <a:noFill/>
            <a:miter lim="800000"/>
            <a:headEnd/>
            <a:tailEnd/>
          </a:ln>
        </p:spPr>
      </p:pic>
    </p:spTree>
    <p:extLst>
      <p:ext uri="{BB962C8B-B14F-4D97-AF65-F5344CB8AC3E}">
        <p14:creationId xmlns:p14="http://schemas.microsoft.com/office/powerpoint/2010/main" val="383011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1000"/>
                                        <p:tgtEl>
                                          <p:spTgt spid="5">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1000"/>
                                        <p:tgtEl>
                                          <p:spTgt spid="5">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1000"/>
                                        <p:tgtEl>
                                          <p:spTgt spid="5">
                                            <p:txEl>
                                              <p:pRg st="6" end="6"/>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animEffect transition="in" filter="fade">
                                      <p:cBhvr>
                                        <p:cTn id="23" dur="1000"/>
                                        <p:tgtEl>
                                          <p:spTgt spid="5">
                                            <p:txEl>
                                              <p:pRg st="8" end="8"/>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animEffect transition="in" filter="fade">
                                      <p:cBhvr>
                                        <p:cTn id="27" dur="1000"/>
                                        <p:tgtEl>
                                          <p:spTgt spid="5">
                                            <p:txEl>
                                              <p:pRg st="10" end="10"/>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animEffect transition="in" filter="fade">
                                      <p:cBhvr>
                                        <p:cTn id="31" dur="1000"/>
                                        <p:tgtEl>
                                          <p:spTgt spid="5">
                                            <p:txEl>
                                              <p:pRg st="11" end="11"/>
                                            </p:tx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5">
                                            <p:txEl>
                                              <p:pRg st="13" end="13"/>
                                            </p:txEl>
                                          </p:spTgt>
                                        </p:tgtEl>
                                        <p:attrNameLst>
                                          <p:attrName>style.visibility</p:attrName>
                                        </p:attrNameLst>
                                      </p:cBhvr>
                                      <p:to>
                                        <p:strVal val="visible"/>
                                      </p:to>
                                    </p:set>
                                    <p:animEffect transition="in" filter="fade">
                                      <p:cBhvr>
                                        <p:cTn id="35" dur="1000"/>
                                        <p:tgtEl>
                                          <p:spTgt spid="5">
                                            <p:txEl>
                                              <p:pRg st="13" end="13"/>
                                            </p:txEl>
                                          </p:spTgt>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5">
                                            <p:txEl>
                                              <p:pRg st="14" end="14"/>
                                            </p:txEl>
                                          </p:spTgt>
                                        </p:tgtEl>
                                        <p:attrNameLst>
                                          <p:attrName>style.visibility</p:attrName>
                                        </p:attrNameLst>
                                      </p:cBhvr>
                                      <p:to>
                                        <p:strVal val="visible"/>
                                      </p:to>
                                    </p:set>
                                    <p:animEffect transition="in" filter="fade">
                                      <p:cBhvr>
                                        <p:cTn id="39" dur="1000"/>
                                        <p:tgtEl>
                                          <p:spTgt spid="5">
                                            <p:txEl>
                                              <p:pRg st="14" end="14"/>
                                            </p:txEl>
                                          </p:spTgt>
                                        </p:tgtEl>
                                      </p:cBhvr>
                                    </p:animEffect>
                                  </p:childTnLst>
                                </p:cTn>
                              </p:par>
                            </p:childTnLst>
                          </p:cTn>
                        </p:par>
                        <p:par>
                          <p:cTn id="40" fill="hold">
                            <p:stCondLst>
                              <p:cond delay="9000"/>
                            </p:stCondLst>
                            <p:childTnLst>
                              <p:par>
                                <p:cTn id="41" presetID="10" presetClass="entr" presetSubtype="0" fill="hold" nodeType="afterEffect">
                                  <p:stCondLst>
                                    <p:cond delay="0"/>
                                  </p:stCondLst>
                                  <p:childTnLst>
                                    <p:set>
                                      <p:cBhvr>
                                        <p:cTn id="42" dur="1" fill="hold">
                                          <p:stCondLst>
                                            <p:cond delay="0"/>
                                          </p:stCondLst>
                                        </p:cTn>
                                        <p:tgtEl>
                                          <p:spTgt spid="5">
                                            <p:txEl>
                                              <p:pRg st="15" end="15"/>
                                            </p:txEl>
                                          </p:spTgt>
                                        </p:tgtEl>
                                        <p:attrNameLst>
                                          <p:attrName>style.visibility</p:attrName>
                                        </p:attrNameLst>
                                      </p:cBhvr>
                                      <p:to>
                                        <p:strVal val="visible"/>
                                      </p:to>
                                    </p:set>
                                    <p:animEffect transition="in" filter="fade">
                                      <p:cBhvr>
                                        <p:cTn id="43" dur="1000"/>
                                        <p:tgtEl>
                                          <p:spTgt spid="5">
                                            <p:txEl>
                                              <p:pRg st="15" end="15"/>
                                            </p:txEl>
                                          </p:spTgt>
                                        </p:tgtEl>
                                      </p:cBhvr>
                                    </p:animEffect>
                                  </p:childTnLst>
                                </p:cTn>
                              </p:par>
                            </p:childTnLst>
                          </p:cTn>
                        </p:par>
                        <p:par>
                          <p:cTn id="44" fill="hold">
                            <p:stCondLst>
                              <p:cond delay="10000"/>
                            </p:stCondLst>
                            <p:childTnLst>
                              <p:par>
                                <p:cTn id="45" presetID="2" presetClass="entr" presetSubtype="3"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1+#ppt_w/2"/>
                                          </p:val>
                                        </p:tav>
                                        <p:tav tm="100000">
                                          <p:val>
                                            <p:strVal val="#ppt_x"/>
                                          </p:val>
                                        </p:tav>
                                      </p:tavLst>
                                    </p:anim>
                                    <p:anim calcmode="lin" valueType="num">
                                      <p:cBhvr additive="base">
                                        <p:cTn id="48" dur="500" fill="hold"/>
                                        <p:tgtEl>
                                          <p:spTgt spid="2"/>
                                        </p:tgtEl>
                                        <p:attrNameLst>
                                          <p:attrName>ppt_y</p:attrName>
                                        </p:attrNameLst>
                                      </p:cBhvr>
                                      <p:tavLst>
                                        <p:tav tm="0">
                                          <p:val>
                                            <p:strVal val="0-#ppt_h/2"/>
                                          </p:val>
                                        </p:tav>
                                        <p:tav tm="100000">
                                          <p:val>
                                            <p:strVal val="#ppt_y"/>
                                          </p:val>
                                        </p:tav>
                                      </p:tavLst>
                                    </p:anim>
                                  </p:childTnLst>
                                </p:cTn>
                              </p:par>
                            </p:childTnLst>
                          </p:cTn>
                        </p:par>
                        <p:par>
                          <p:cTn id="49" fill="hold">
                            <p:stCondLst>
                              <p:cond delay="10500"/>
                            </p:stCondLst>
                            <p:childTnLst>
                              <p:par>
                                <p:cTn id="50" presetID="2" presetClass="entr" presetSubtype="3"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500" fill="hold"/>
                                        <p:tgtEl>
                                          <p:spTgt spid="6"/>
                                        </p:tgtEl>
                                        <p:attrNameLst>
                                          <p:attrName>ppt_x</p:attrName>
                                        </p:attrNameLst>
                                      </p:cBhvr>
                                      <p:tavLst>
                                        <p:tav tm="0">
                                          <p:val>
                                            <p:strVal val="1+#ppt_w/2"/>
                                          </p:val>
                                        </p:tav>
                                        <p:tav tm="100000">
                                          <p:val>
                                            <p:strVal val="#ppt_x"/>
                                          </p:val>
                                        </p:tav>
                                      </p:tavLst>
                                    </p:anim>
                                    <p:anim calcmode="lin" valueType="num">
                                      <p:cBhvr additive="base">
                                        <p:cTn id="53"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52"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690435" y="770547"/>
            <a:ext cx="5904656" cy="369332"/>
          </a:xfrm>
          <a:prstGeom prst="rect">
            <a:avLst/>
          </a:prstGeom>
          <a:noFill/>
        </p:spPr>
        <p:txBody>
          <a:bodyPr wrap="square" rtlCol="0">
            <a:spAutoFit/>
          </a:bodyPr>
          <a:lstStyle/>
          <a:p>
            <a:pPr algn="ctr"/>
            <a:r>
              <a:rPr lang="en-US" dirty="0" smtClean="0">
                <a:solidFill>
                  <a:schemeClr val="bg1"/>
                </a:solidFill>
              </a:rPr>
              <a:t>Analysis of consolidated findings</a:t>
            </a:r>
            <a:endParaRPr lang="en-US" dirty="0">
              <a:solidFill>
                <a:schemeClr val="bg1"/>
              </a:solidFill>
            </a:endParaRPr>
          </a:p>
        </p:txBody>
      </p:sp>
      <p:pic>
        <p:nvPicPr>
          <p:cNvPr id="316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322" y="1556792"/>
            <a:ext cx="2714660" cy="38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81252" y="6124839"/>
            <a:ext cx="7200800" cy="369332"/>
          </a:xfrm>
          <a:prstGeom prst="rect">
            <a:avLst/>
          </a:prstGeom>
          <a:noFill/>
        </p:spPr>
        <p:txBody>
          <a:bodyPr wrap="square" rtlCol="0">
            <a:spAutoFit/>
          </a:bodyPr>
          <a:lstStyle/>
          <a:p>
            <a:r>
              <a:rPr lang="en-US" dirty="0">
                <a:solidFill>
                  <a:schemeClr val="bg1"/>
                </a:solidFill>
              </a:rPr>
              <a:t>https://www.dropbox.com/sh/vfkrz5p5yliwwar/yV7SrD6kSh</a:t>
            </a:r>
          </a:p>
        </p:txBody>
      </p:sp>
    </p:spTree>
    <p:extLst>
      <p:ext uri="{BB962C8B-B14F-4D97-AF65-F5344CB8AC3E}">
        <p14:creationId xmlns:p14="http://schemas.microsoft.com/office/powerpoint/2010/main" val="41427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316418"/>
                                        </p:tgtEl>
                                        <p:attrNameLst>
                                          <p:attrName>style.visibility</p:attrName>
                                        </p:attrNameLst>
                                      </p:cBhvr>
                                      <p:to>
                                        <p:strVal val="visible"/>
                                      </p:to>
                                    </p:set>
                                    <p:anim calcmode="lin" valueType="num">
                                      <p:cBhvr additive="base">
                                        <p:cTn id="11" dur="500" fill="hold"/>
                                        <p:tgtEl>
                                          <p:spTgt spid="316418"/>
                                        </p:tgtEl>
                                        <p:attrNameLst>
                                          <p:attrName>ppt_x</p:attrName>
                                        </p:attrNameLst>
                                      </p:cBhvr>
                                      <p:tavLst>
                                        <p:tav tm="0">
                                          <p:val>
                                            <p:strVal val="1+#ppt_w/2"/>
                                          </p:val>
                                        </p:tav>
                                        <p:tav tm="100000">
                                          <p:val>
                                            <p:strVal val="#ppt_x"/>
                                          </p:val>
                                        </p:tav>
                                      </p:tavLst>
                                    </p:anim>
                                    <p:anim calcmode="lin" valueType="num">
                                      <p:cBhvr additive="base">
                                        <p:cTn id="12" dur="500" fill="hold"/>
                                        <p:tgtEl>
                                          <p:spTgt spid="316418"/>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nvGraphicFramePr>
        <p:xfrm>
          <a:off x="0" y="1143000"/>
          <a:ext cx="9001125"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17411" name="Title 1"/>
          <p:cNvSpPr txBox="1">
            <a:spLocks/>
          </p:cNvSpPr>
          <p:nvPr/>
        </p:nvSpPr>
        <p:spPr bwMode="auto">
          <a:xfrm>
            <a:off x="379413" y="214313"/>
            <a:ext cx="6835775" cy="785812"/>
          </a:xfrm>
          <a:prstGeom prst="rect">
            <a:avLst/>
          </a:prstGeom>
          <a:noFill/>
          <a:ln w="9525">
            <a:noFill/>
            <a:miter lim="800000"/>
            <a:headEnd/>
            <a:tailEnd/>
          </a:ln>
        </p:spPr>
        <p:txBody>
          <a:bodyPr anchor="ctr"/>
          <a:lstStyle/>
          <a:p>
            <a:r>
              <a:rPr lang="en-US" sz="2400" b="1">
                <a:solidFill>
                  <a:srgbClr val="002060"/>
                </a:solidFill>
                <a:latin typeface="Verdana" pitchFamily="34" charset="0"/>
              </a:rPr>
              <a:t>Factors causing ERP failure</a:t>
            </a:r>
          </a:p>
          <a:p>
            <a:r>
              <a:rPr lang="en-ZA" sz="2400" b="1">
                <a:solidFill>
                  <a:srgbClr val="002060"/>
                </a:solidFill>
                <a:latin typeface="Verdana" pitchFamily="34" charset="0"/>
              </a:rPr>
              <a:t>Based on 20 years of experience conducting Pulse Measurements</a:t>
            </a:r>
            <a:endParaRPr lang="en-US" sz="2400" b="1">
              <a:solidFill>
                <a:srgbClr val="002060"/>
              </a:solidFill>
              <a:latin typeface="Verdana" pitchFamily="34" charset="0"/>
            </a:endParaRPr>
          </a:p>
        </p:txBody>
      </p:sp>
      <p:sp>
        <p:nvSpPr>
          <p:cNvPr id="12" name="Oval 11"/>
          <p:cNvSpPr/>
          <p:nvPr/>
        </p:nvSpPr>
        <p:spPr>
          <a:xfrm>
            <a:off x="6858000" y="1785938"/>
            <a:ext cx="500063" cy="42862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8215313" y="2571750"/>
            <a:ext cx="500062" cy="42862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8215313" y="6143625"/>
            <a:ext cx="500062" cy="42862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Line 4"/>
          <p:cNvSpPr>
            <a:spLocks noChangeShapeType="1"/>
          </p:cNvSpPr>
          <p:nvPr/>
        </p:nvSpPr>
        <p:spPr bwMode="auto">
          <a:xfrm>
            <a:off x="3352800" y="2003425"/>
            <a:ext cx="0" cy="3025775"/>
          </a:xfrm>
          <a:prstGeom prst="line">
            <a:avLst/>
          </a:prstGeom>
          <a:noFill/>
          <a:ln w="76199">
            <a:solidFill>
              <a:schemeClr val="tx1"/>
            </a:solidFill>
            <a:round/>
            <a:headEnd type="stealth" w="med" len="lg"/>
            <a:tailEnd type="none" w="sm" len="sm"/>
          </a:ln>
        </p:spPr>
        <p:txBody>
          <a:bodyPr wrap="none" anchor="ctr"/>
          <a:lstStyle/>
          <a:p>
            <a:endParaRPr lang="en-US"/>
          </a:p>
        </p:txBody>
      </p:sp>
      <p:sp>
        <p:nvSpPr>
          <p:cNvPr id="20484" name="Line 5"/>
          <p:cNvSpPr>
            <a:spLocks noChangeShapeType="1"/>
          </p:cNvSpPr>
          <p:nvPr/>
        </p:nvSpPr>
        <p:spPr bwMode="auto">
          <a:xfrm>
            <a:off x="3352800" y="5029200"/>
            <a:ext cx="4800600" cy="0"/>
          </a:xfrm>
          <a:prstGeom prst="line">
            <a:avLst/>
          </a:prstGeom>
          <a:noFill/>
          <a:ln w="76199">
            <a:solidFill>
              <a:schemeClr val="tx1"/>
            </a:solidFill>
            <a:round/>
            <a:headEnd type="none" w="sm" len="sm"/>
            <a:tailEnd type="stealth" w="med" len="lg"/>
          </a:ln>
        </p:spPr>
        <p:txBody>
          <a:bodyPr wrap="none" anchor="ctr"/>
          <a:lstStyle/>
          <a:p>
            <a:endParaRPr lang="en-US"/>
          </a:p>
        </p:txBody>
      </p:sp>
      <p:sp>
        <p:nvSpPr>
          <p:cNvPr id="20485" name="Rectangle 6"/>
          <p:cNvSpPr>
            <a:spLocks noChangeArrowheads="1"/>
          </p:cNvSpPr>
          <p:nvPr/>
        </p:nvSpPr>
        <p:spPr bwMode="auto">
          <a:xfrm>
            <a:off x="6629400" y="5105400"/>
            <a:ext cx="2157413" cy="369888"/>
          </a:xfrm>
          <a:prstGeom prst="rect">
            <a:avLst/>
          </a:prstGeom>
          <a:noFill/>
          <a:ln w="9525">
            <a:noFill/>
            <a:miter lim="800000"/>
            <a:headEnd/>
            <a:tailEnd/>
          </a:ln>
        </p:spPr>
        <p:txBody>
          <a:bodyPr lIns="92075" tIns="46038" rIns="92075" bIns="46038">
            <a:spAutoFit/>
          </a:bodyPr>
          <a:lstStyle/>
          <a:p>
            <a:r>
              <a:rPr lang="en-US" b="1" i="1" dirty="0" smtClean="0"/>
              <a:t>Technology</a:t>
            </a:r>
            <a:endParaRPr lang="en-US" b="1" i="1" dirty="0"/>
          </a:p>
        </p:txBody>
      </p:sp>
      <p:sp>
        <p:nvSpPr>
          <p:cNvPr id="2064" name="AutoShape 16"/>
          <p:cNvSpPr>
            <a:spLocks noChangeArrowheads="1"/>
          </p:cNvSpPr>
          <p:nvPr/>
        </p:nvSpPr>
        <p:spPr bwMode="auto">
          <a:xfrm>
            <a:off x="3357554" y="5643578"/>
            <a:ext cx="4787900" cy="820757"/>
          </a:xfrm>
          <a:prstGeom prst="homePlate">
            <a:avLst>
              <a:gd name="adj" fmla="val 507744"/>
            </a:avLst>
          </a:prstGeom>
          <a:noFill/>
          <a:ln w="12699">
            <a:noFill/>
            <a:miter lim="800000"/>
            <a:headEnd/>
            <a:tailEnd/>
          </a:ln>
          <a:effectLst/>
        </p:spPr>
        <p:txBody>
          <a:bodyPr wrap="none" anchor="ctr"/>
          <a:lstStyle/>
          <a:p>
            <a:pPr fontAlgn="auto">
              <a:spcBef>
                <a:spcPts val="0"/>
              </a:spcBef>
              <a:spcAft>
                <a:spcPts val="0"/>
              </a:spcAft>
              <a:defRPr/>
            </a:pPr>
            <a:r>
              <a:rPr lang="en-US" sz="1600" b="1" dirty="0" smtClean="0">
                <a:solidFill>
                  <a:srgbClr val="150C8E"/>
                </a:solidFill>
                <a:latin typeface="+mn-lt"/>
              </a:rPr>
              <a:t>Methods</a:t>
            </a:r>
          </a:p>
          <a:p>
            <a:pPr fontAlgn="auto">
              <a:spcBef>
                <a:spcPts val="0"/>
              </a:spcBef>
              <a:spcAft>
                <a:spcPts val="0"/>
              </a:spcAft>
              <a:defRPr/>
            </a:pPr>
            <a:r>
              <a:rPr lang="en-US" sz="1600" b="1" dirty="0" smtClean="0">
                <a:solidFill>
                  <a:srgbClr val="150C8E"/>
                </a:solidFill>
                <a:latin typeface="+mn-lt"/>
              </a:rPr>
              <a:t>Strategic objectives</a:t>
            </a:r>
          </a:p>
          <a:p>
            <a:pPr fontAlgn="auto">
              <a:spcBef>
                <a:spcPts val="0"/>
              </a:spcBef>
              <a:spcAft>
                <a:spcPts val="0"/>
              </a:spcAft>
              <a:defRPr/>
            </a:pPr>
            <a:r>
              <a:rPr lang="en-ZA" sz="1600" b="1" dirty="0" smtClean="0">
                <a:solidFill>
                  <a:srgbClr val="150C8E"/>
                </a:solidFill>
              </a:rPr>
              <a:t>Systems</a:t>
            </a:r>
          </a:p>
          <a:p>
            <a:pPr fontAlgn="auto">
              <a:spcBef>
                <a:spcPts val="0"/>
              </a:spcBef>
              <a:spcAft>
                <a:spcPts val="0"/>
              </a:spcAft>
              <a:defRPr/>
            </a:pPr>
            <a:r>
              <a:rPr lang="en-ZA" sz="1600" b="1" dirty="0" smtClean="0">
                <a:solidFill>
                  <a:srgbClr val="150C8E"/>
                </a:solidFill>
                <a:latin typeface="+mn-lt"/>
              </a:rPr>
              <a:t>Structures and processes</a:t>
            </a:r>
            <a:endParaRPr lang="en-US" sz="1600" b="1" dirty="0">
              <a:solidFill>
                <a:srgbClr val="150C8E"/>
              </a:solidFill>
              <a:latin typeface="+mn-lt"/>
            </a:endParaRPr>
          </a:p>
        </p:txBody>
      </p:sp>
      <p:sp>
        <p:nvSpPr>
          <p:cNvPr id="20498" name="Line 25"/>
          <p:cNvSpPr>
            <a:spLocks noChangeShapeType="1"/>
          </p:cNvSpPr>
          <p:nvPr/>
        </p:nvSpPr>
        <p:spPr bwMode="auto">
          <a:xfrm flipV="1">
            <a:off x="3352800" y="2667000"/>
            <a:ext cx="3505200" cy="2286000"/>
          </a:xfrm>
          <a:prstGeom prst="line">
            <a:avLst/>
          </a:prstGeom>
          <a:noFill/>
          <a:ln w="50799">
            <a:solidFill>
              <a:schemeClr val="tx1"/>
            </a:solidFill>
            <a:round/>
            <a:headEnd type="none" w="sm" len="sm"/>
            <a:tailEnd type="stealth" w="med" len="lg"/>
          </a:ln>
        </p:spPr>
        <p:txBody>
          <a:bodyPr wrap="none" anchor="ctr"/>
          <a:lstStyle/>
          <a:p>
            <a:endParaRPr lang="en-US"/>
          </a:p>
        </p:txBody>
      </p:sp>
      <p:sp>
        <p:nvSpPr>
          <p:cNvPr id="20499" name="Rectangle 26"/>
          <p:cNvSpPr>
            <a:spLocks noChangeArrowheads="1"/>
          </p:cNvSpPr>
          <p:nvPr/>
        </p:nvSpPr>
        <p:spPr bwMode="auto">
          <a:xfrm>
            <a:off x="7070725" y="1889125"/>
            <a:ext cx="1014413" cy="555625"/>
          </a:xfrm>
          <a:prstGeom prst="rect">
            <a:avLst/>
          </a:prstGeom>
          <a:noFill/>
          <a:ln w="9525">
            <a:noFill/>
            <a:miter lim="800000"/>
            <a:headEnd/>
            <a:tailEnd/>
          </a:ln>
        </p:spPr>
        <p:txBody>
          <a:bodyPr wrap="none" anchor="ctr"/>
          <a:lstStyle/>
          <a:p>
            <a:endParaRPr lang="en-US">
              <a:latin typeface="Verdana" pitchFamily="34" charset="0"/>
            </a:endParaRPr>
          </a:p>
        </p:txBody>
      </p:sp>
      <p:sp>
        <p:nvSpPr>
          <p:cNvPr id="20500" name="Rectangle 27"/>
          <p:cNvSpPr>
            <a:spLocks noChangeArrowheads="1"/>
          </p:cNvSpPr>
          <p:nvPr/>
        </p:nvSpPr>
        <p:spPr bwMode="auto">
          <a:xfrm>
            <a:off x="2765425" y="2249488"/>
            <a:ext cx="361950" cy="1754969"/>
          </a:xfrm>
          <a:prstGeom prst="rect">
            <a:avLst/>
          </a:prstGeom>
          <a:noFill/>
          <a:ln w="9525">
            <a:noFill/>
            <a:miter lim="800000"/>
            <a:headEnd/>
            <a:tailEnd/>
          </a:ln>
        </p:spPr>
        <p:txBody>
          <a:bodyPr lIns="92075" tIns="46038" rIns="92075" bIns="46038">
            <a:spAutoFit/>
          </a:bodyPr>
          <a:lstStyle/>
          <a:p>
            <a:r>
              <a:rPr lang="en-US" b="1" i="1" dirty="0"/>
              <a:t>P</a:t>
            </a:r>
          </a:p>
          <a:p>
            <a:r>
              <a:rPr lang="en-US" b="1" i="1" dirty="0" err="1" smtClean="0"/>
              <a:t>eople</a:t>
            </a:r>
            <a:endParaRPr lang="en-US" b="1" i="1" dirty="0"/>
          </a:p>
        </p:txBody>
      </p:sp>
      <p:sp>
        <p:nvSpPr>
          <p:cNvPr id="20501" name="Oval 28"/>
          <p:cNvSpPr>
            <a:spLocks noChangeArrowheads="1"/>
          </p:cNvSpPr>
          <p:nvPr/>
        </p:nvSpPr>
        <p:spPr bwMode="auto">
          <a:xfrm>
            <a:off x="7162800" y="4343400"/>
            <a:ext cx="1295400" cy="381000"/>
          </a:xfrm>
          <a:prstGeom prst="ellipse">
            <a:avLst/>
          </a:prstGeom>
          <a:noFill/>
          <a:ln w="9525">
            <a:noFill/>
            <a:round/>
            <a:headEnd/>
            <a:tailEnd/>
          </a:ln>
        </p:spPr>
        <p:txBody>
          <a:bodyPr wrap="none" anchor="ctr"/>
          <a:lstStyle/>
          <a:p>
            <a:endParaRPr lang="en-US">
              <a:latin typeface="Verdana" pitchFamily="34" charset="0"/>
            </a:endParaRPr>
          </a:p>
        </p:txBody>
      </p:sp>
      <p:sp>
        <p:nvSpPr>
          <p:cNvPr id="20502" name="Oval 29"/>
          <p:cNvSpPr>
            <a:spLocks noChangeArrowheads="1"/>
          </p:cNvSpPr>
          <p:nvPr/>
        </p:nvSpPr>
        <p:spPr bwMode="auto">
          <a:xfrm>
            <a:off x="7239000" y="4343400"/>
            <a:ext cx="990600" cy="381000"/>
          </a:xfrm>
          <a:prstGeom prst="ellipse">
            <a:avLst/>
          </a:prstGeom>
          <a:noFill/>
          <a:ln w="9525">
            <a:noFill/>
            <a:round/>
            <a:headEnd/>
            <a:tailEnd/>
          </a:ln>
        </p:spPr>
        <p:txBody>
          <a:bodyPr wrap="none" lIns="92075" tIns="46038" rIns="92075" bIns="46038" anchor="ctr"/>
          <a:lstStyle/>
          <a:p>
            <a:pPr algn="ctr"/>
            <a:endParaRPr lang="en-US" sz="1200">
              <a:latin typeface="Verdana" pitchFamily="34" charset="0"/>
            </a:endParaRPr>
          </a:p>
        </p:txBody>
      </p:sp>
      <p:sp>
        <p:nvSpPr>
          <p:cNvPr id="2079" name="Oval 31"/>
          <p:cNvSpPr>
            <a:spLocks noChangeArrowheads="1"/>
          </p:cNvSpPr>
          <p:nvPr/>
        </p:nvSpPr>
        <p:spPr bwMode="auto">
          <a:xfrm>
            <a:off x="7072313" y="4071938"/>
            <a:ext cx="1219200" cy="533400"/>
          </a:xfrm>
          <a:prstGeom prst="ellipse">
            <a:avLst/>
          </a:prstGeom>
          <a:noFill/>
          <a:ln w="9525">
            <a:noFill/>
            <a:round/>
            <a:headEnd/>
            <a:tailEnd/>
          </a:ln>
          <a:effectLst>
            <a:outerShdw dist="107763" dir="2700000" algn="ctr" rotWithShape="0">
              <a:schemeClr val="bg2"/>
            </a:outerShdw>
          </a:effectLst>
        </p:spPr>
        <p:txBody>
          <a:bodyPr wrap="none" lIns="92075" tIns="46038" rIns="92075" bIns="46038" anchor="ctr"/>
          <a:lstStyle/>
          <a:p>
            <a:pPr algn="ctr" fontAlgn="auto">
              <a:spcBef>
                <a:spcPts val="0"/>
              </a:spcBef>
              <a:spcAft>
                <a:spcPts val="0"/>
              </a:spcAft>
              <a:defRPr/>
            </a:pPr>
            <a:r>
              <a:rPr lang="en-US" sz="1600" b="1" dirty="0" smtClean="0">
                <a:solidFill>
                  <a:srgbClr val="150C8E"/>
                </a:solidFill>
              </a:rPr>
              <a:t>High risk</a:t>
            </a:r>
            <a:endParaRPr lang="en-US" sz="1600" b="1" dirty="0">
              <a:solidFill>
                <a:srgbClr val="150C8E"/>
              </a:solidFill>
            </a:endParaRPr>
          </a:p>
        </p:txBody>
      </p:sp>
      <p:sp>
        <p:nvSpPr>
          <p:cNvPr id="20504" name="Oval 34"/>
          <p:cNvSpPr>
            <a:spLocks noChangeArrowheads="1"/>
          </p:cNvSpPr>
          <p:nvPr/>
        </p:nvSpPr>
        <p:spPr bwMode="auto">
          <a:xfrm>
            <a:off x="3810000" y="2209800"/>
            <a:ext cx="1371600" cy="685800"/>
          </a:xfrm>
          <a:prstGeom prst="ellipse">
            <a:avLst/>
          </a:prstGeom>
          <a:noFill/>
          <a:ln w="9525">
            <a:noFill/>
            <a:round/>
            <a:headEnd/>
            <a:tailEnd/>
          </a:ln>
        </p:spPr>
        <p:txBody>
          <a:bodyPr wrap="none" anchor="ctr"/>
          <a:lstStyle/>
          <a:p>
            <a:endParaRPr lang="en-US">
              <a:latin typeface="Verdana" pitchFamily="34" charset="0"/>
            </a:endParaRPr>
          </a:p>
        </p:txBody>
      </p:sp>
      <p:sp>
        <p:nvSpPr>
          <p:cNvPr id="20505" name="Oval 35"/>
          <p:cNvSpPr>
            <a:spLocks noChangeArrowheads="1"/>
          </p:cNvSpPr>
          <p:nvPr/>
        </p:nvSpPr>
        <p:spPr bwMode="auto">
          <a:xfrm>
            <a:off x="3886200" y="2286000"/>
            <a:ext cx="1143000" cy="533400"/>
          </a:xfrm>
          <a:prstGeom prst="ellipse">
            <a:avLst/>
          </a:prstGeom>
          <a:noFill/>
          <a:ln w="9525">
            <a:noFill/>
            <a:round/>
            <a:headEnd/>
            <a:tailEnd/>
          </a:ln>
        </p:spPr>
        <p:txBody>
          <a:bodyPr wrap="none" anchor="ctr"/>
          <a:lstStyle/>
          <a:p>
            <a:endParaRPr lang="en-US">
              <a:latin typeface="Verdana" pitchFamily="34" charset="0"/>
            </a:endParaRPr>
          </a:p>
        </p:txBody>
      </p:sp>
      <p:sp>
        <p:nvSpPr>
          <p:cNvPr id="2084" name="Oval 36"/>
          <p:cNvSpPr>
            <a:spLocks noChangeArrowheads="1"/>
          </p:cNvSpPr>
          <p:nvPr/>
        </p:nvSpPr>
        <p:spPr bwMode="auto">
          <a:xfrm>
            <a:off x="3686180" y="1828800"/>
            <a:ext cx="1600200" cy="533400"/>
          </a:xfrm>
          <a:prstGeom prst="ellipse">
            <a:avLst/>
          </a:prstGeom>
          <a:noFill/>
          <a:ln w="9525">
            <a:noFill/>
            <a:round/>
            <a:headEnd/>
            <a:tailEnd/>
          </a:ln>
          <a:effectLst>
            <a:outerShdw dist="107763" dir="2700000" algn="ctr" rotWithShape="0">
              <a:schemeClr val="bg2"/>
            </a:outerShdw>
          </a:effectLst>
        </p:spPr>
        <p:txBody>
          <a:bodyPr wrap="none" lIns="92075" tIns="46038" rIns="92075" bIns="46038" anchor="ctr"/>
          <a:lstStyle/>
          <a:p>
            <a:pPr algn="ctr" fontAlgn="auto">
              <a:spcBef>
                <a:spcPts val="0"/>
              </a:spcBef>
              <a:spcAft>
                <a:spcPts val="0"/>
              </a:spcAft>
              <a:defRPr/>
            </a:pPr>
            <a:r>
              <a:rPr lang="en-US" sz="1600" b="1" dirty="0" smtClean="0">
                <a:solidFill>
                  <a:srgbClr val="150C8E"/>
                </a:solidFill>
              </a:rPr>
              <a:t>High frustration</a:t>
            </a:r>
            <a:endParaRPr lang="en-US" sz="1600" b="1" dirty="0">
              <a:solidFill>
                <a:srgbClr val="150C8E"/>
              </a:solidFill>
              <a:effectLst>
                <a:outerShdw blurRad="38100" dist="38100" dir="2700000" algn="tl">
                  <a:srgbClr val="FFFFFF"/>
                </a:outerShdw>
              </a:effectLst>
            </a:endParaRPr>
          </a:p>
        </p:txBody>
      </p:sp>
      <p:sp>
        <p:nvSpPr>
          <p:cNvPr id="2097" name="AutoShape 49"/>
          <p:cNvSpPr>
            <a:spLocks noChangeArrowheads="1"/>
          </p:cNvSpPr>
          <p:nvPr/>
        </p:nvSpPr>
        <p:spPr bwMode="auto">
          <a:xfrm>
            <a:off x="6572264" y="1785926"/>
            <a:ext cx="2428860" cy="1524000"/>
          </a:xfrm>
          <a:prstGeom prst="irregularSeal1">
            <a:avLst/>
          </a:prstGeom>
          <a:noFill/>
          <a:ln w="9525">
            <a:noFill/>
            <a:miter lim="800000"/>
            <a:headEnd/>
            <a:tailEnd/>
          </a:ln>
          <a:effectLst>
            <a:outerShdw dist="107763" dir="18900000" algn="ctr" rotWithShape="0">
              <a:schemeClr val="bg2"/>
            </a:outerShdw>
          </a:effectLst>
        </p:spPr>
        <p:txBody>
          <a:bodyPr wrap="none" anchor="ctr"/>
          <a:lstStyle/>
          <a:p>
            <a:pPr algn="ctr" fontAlgn="auto">
              <a:spcBef>
                <a:spcPts val="0"/>
              </a:spcBef>
              <a:spcAft>
                <a:spcPts val="0"/>
              </a:spcAft>
              <a:defRPr/>
            </a:pPr>
            <a:r>
              <a:rPr lang="en-US" sz="1400" b="1" dirty="0" smtClean="0">
                <a:solidFill>
                  <a:srgbClr val="150C8E"/>
                </a:solidFill>
                <a:latin typeface="+mn-lt"/>
              </a:rPr>
              <a:t>Performance</a:t>
            </a:r>
          </a:p>
          <a:p>
            <a:pPr algn="ctr" fontAlgn="auto">
              <a:spcBef>
                <a:spcPts val="0"/>
              </a:spcBef>
              <a:spcAft>
                <a:spcPts val="0"/>
              </a:spcAft>
              <a:defRPr/>
            </a:pPr>
            <a:r>
              <a:rPr lang="en-US" sz="1400" b="1" dirty="0" smtClean="0">
                <a:solidFill>
                  <a:srgbClr val="150C8E"/>
                </a:solidFill>
                <a:latin typeface="+mn-lt"/>
              </a:rPr>
              <a:t>improvement</a:t>
            </a:r>
            <a:endParaRPr lang="en-US" sz="1400" b="1" dirty="0">
              <a:solidFill>
                <a:srgbClr val="150C8E"/>
              </a:solidFill>
              <a:latin typeface="+mn-lt"/>
            </a:endParaRPr>
          </a:p>
        </p:txBody>
      </p:sp>
      <p:sp>
        <p:nvSpPr>
          <p:cNvPr id="20509" name="Arc 50"/>
          <p:cNvSpPr>
            <a:spLocks/>
          </p:cNvSpPr>
          <p:nvPr/>
        </p:nvSpPr>
        <p:spPr bwMode="auto">
          <a:xfrm rot="-10474938">
            <a:off x="4267200" y="2590800"/>
            <a:ext cx="2743200" cy="1676400"/>
          </a:xfrm>
          <a:custGeom>
            <a:avLst/>
            <a:gdLst>
              <a:gd name="T0" fmla="*/ 0 w 21600"/>
              <a:gd name="T1" fmla="*/ 0 h 21600"/>
              <a:gd name="T2" fmla="*/ 2743200 w 21600"/>
              <a:gd name="T3" fmla="*/ 1676400 h 21600"/>
              <a:gd name="T4" fmla="*/ 0 w 21600"/>
              <a:gd name="T5" fmla="*/ 16764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type="triangle" w="med" len="med"/>
            <a:tailEnd type="triangle" w="med" len="med"/>
          </a:ln>
        </p:spPr>
        <p:txBody>
          <a:bodyPr wrap="none" anchor="ctr"/>
          <a:lstStyle/>
          <a:p>
            <a:endParaRPr lang="en-US">
              <a:latin typeface="Verdana" pitchFamily="34" charset="0"/>
            </a:endParaRPr>
          </a:p>
        </p:txBody>
      </p:sp>
      <p:sp>
        <p:nvSpPr>
          <p:cNvPr id="20510" name="Title 1"/>
          <p:cNvSpPr txBox="1">
            <a:spLocks/>
          </p:cNvSpPr>
          <p:nvPr/>
        </p:nvSpPr>
        <p:spPr bwMode="auto">
          <a:xfrm>
            <a:off x="379413" y="214313"/>
            <a:ext cx="6835775" cy="785812"/>
          </a:xfrm>
          <a:prstGeom prst="rect">
            <a:avLst/>
          </a:prstGeom>
          <a:noFill/>
          <a:ln w="9525">
            <a:noFill/>
            <a:miter lim="800000"/>
            <a:headEnd/>
            <a:tailEnd/>
          </a:ln>
        </p:spPr>
        <p:txBody>
          <a:bodyPr anchor="ctr"/>
          <a:lstStyle/>
          <a:p>
            <a:r>
              <a:rPr lang="en-US" sz="2400" b="1">
                <a:solidFill>
                  <a:srgbClr val="002060"/>
                </a:solidFill>
                <a:latin typeface="Verdana" pitchFamily="34" charset="0"/>
              </a:rPr>
              <a:t>People and technology alignment</a:t>
            </a:r>
          </a:p>
        </p:txBody>
      </p:sp>
      <p:sp>
        <p:nvSpPr>
          <p:cNvPr id="31" name="TextBox 30"/>
          <p:cNvSpPr txBox="1"/>
          <p:nvPr/>
        </p:nvSpPr>
        <p:spPr>
          <a:xfrm>
            <a:off x="285720" y="6072206"/>
            <a:ext cx="2500330" cy="307777"/>
          </a:xfrm>
          <a:prstGeom prst="rect">
            <a:avLst/>
          </a:prstGeom>
          <a:noFill/>
        </p:spPr>
        <p:txBody>
          <a:bodyPr wrap="square" rtlCol="0">
            <a:spAutoFit/>
          </a:bodyPr>
          <a:lstStyle/>
          <a:p>
            <a:r>
              <a:rPr lang="en-ZA" sz="1400" dirty="0" smtClean="0"/>
              <a:t>After Dr Fritz </a:t>
            </a:r>
            <a:r>
              <a:rPr lang="en-US" sz="1400" dirty="0" smtClean="0"/>
              <a:t>Hölscher</a:t>
            </a:r>
            <a:endParaRPr lang="en-US" sz="1400" dirty="0"/>
          </a:p>
        </p:txBody>
      </p:sp>
      <p:sp>
        <p:nvSpPr>
          <p:cNvPr id="32" name="Content Placeholder 2"/>
          <p:cNvSpPr txBox="1">
            <a:spLocks/>
          </p:cNvSpPr>
          <p:nvPr/>
        </p:nvSpPr>
        <p:spPr>
          <a:xfrm>
            <a:off x="-214346" y="2143116"/>
            <a:ext cx="2857488" cy="4411675"/>
          </a:xfrm>
          <a:prstGeom prst="rect">
            <a:avLst/>
          </a:prstGeom>
        </p:spPr>
        <p:txBody>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ZA" sz="1600" b="1" dirty="0" smtClean="0">
                <a:solidFill>
                  <a:srgbClr val="150C8E"/>
                </a:solidFill>
              </a:rPr>
              <a:t>Empowerment</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1600" b="1" i="0" u="none" strike="noStrike" kern="1200" cap="none" spc="0" normalizeH="0" baseline="0" noProof="0" dirty="0" smtClean="0">
                <a:ln>
                  <a:noFill/>
                </a:ln>
                <a:solidFill>
                  <a:srgbClr val="150C8E"/>
                </a:solidFill>
                <a:effectLst/>
                <a:uLnTx/>
                <a:uFillTx/>
                <a:latin typeface="+mn-lt"/>
                <a:ea typeface="+mn-ea"/>
                <a:cs typeface="+mn-cs"/>
              </a:rPr>
              <a:t>Commitment</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ZA" sz="1600" b="1" dirty="0" smtClean="0">
                <a:solidFill>
                  <a:srgbClr val="150C8E"/>
                </a:solidFill>
              </a:rPr>
              <a:t>Ownership</a:t>
            </a:r>
            <a:endParaRPr kumimoji="0" lang="en-ZA" sz="1600" b="1" i="0" u="none" strike="noStrike" kern="1200" cap="none" spc="0" normalizeH="0" baseline="0" noProof="0" dirty="0" smtClean="0">
              <a:ln>
                <a:noFill/>
              </a:ln>
              <a:solidFill>
                <a:srgbClr val="150C8E"/>
              </a:solidFill>
              <a:effectLst/>
              <a:uLnTx/>
              <a:uFillTx/>
              <a:latin typeface="+mn-lt"/>
              <a:ea typeface="+mn-ea"/>
              <a:cs typeface="+mn-cs"/>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ZA" sz="1600" b="1" dirty="0" smtClean="0">
                <a:solidFill>
                  <a:srgbClr val="150C8E"/>
                </a:solidFill>
              </a:rPr>
              <a:t>Experience</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ZA" sz="1600" b="1" dirty="0" smtClean="0">
                <a:solidFill>
                  <a:srgbClr val="150C8E"/>
                </a:solidFill>
              </a:rPr>
              <a:t>Knowledge</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1600" b="1" i="0" u="none" strike="noStrike" kern="1200" cap="none" spc="0" normalizeH="0" baseline="0" noProof="0" dirty="0" smtClean="0">
                <a:ln>
                  <a:noFill/>
                </a:ln>
                <a:solidFill>
                  <a:srgbClr val="150C8E"/>
                </a:solidFill>
                <a:effectLst/>
                <a:uLnTx/>
                <a:uFillTx/>
                <a:latin typeface="+mn-lt"/>
                <a:ea typeface="+mn-ea"/>
                <a:cs typeface="+mn-cs"/>
              </a:rPr>
              <a:t>Participation</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ZA" sz="1600" b="1" dirty="0" smtClean="0">
                <a:solidFill>
                  <a:srgbClr val="150C8E"/>
                </a:solidFill>
              </a:rPr>
              <a:t>Consultation</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1600" b="1" i="0" u="none" strike="noStrike" kern="1200" cap="none" spc="0" normalizeH="0" baseline="0" noProof="0" dirty="0" smtClean="0">
                <a:ln>
                  <a:noFill/>
                </a:ln>
                <a:solidFill>
                  <a:srgbClr val="150C8E"/>
                </a:solidFill>
                <a:effectLst/>
                <a:uLnTx/>
                <a:uFillTx/>
                <a:latin typeface="+mn-lt"/>
                <a:ea typeface="+mn-ea"/>
                <a:cs typeface="+mn-cs"/>
              </a:rPr>
              <a:t>Information</a:t>
            </a:r>
            <a:endParaRPr kumimoji="0" lang="en-US" sz="1600" b="1" i="0" u="none" strike="noStrike" kern="1200" cap="none" spc="0" normalizeH="0" baseline="0" noProof="0" dirty="0">
              <a:ln>
                <a:noFill/>
              </a:ln>
              <a:solidFill>
                <a:srgbClr val="150C8E"/>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0"/>
                                        <p:tgtEl>
                                          <p:spTgt spid="31"/>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097"/>
                                        </p:tgtEl>
                                        <p:attrNameLst>
                                          <p:attrName>style.visibility</p:attrName>
                                        </p:attrNameLst>
                                      </p:cBhvr>
                                      <p:to>
                                        <p:strVal val="visible"/>
                                      </p:to>
                                    </p:set>
                                    <p:animEffect transition="in" filter="fade">
                                      <p:cBhvr>
                                        <p:cTn id="11" dur="2000"/>
                                        <p:tgtEl>
                                          <p:spTgt spid="2097"/>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0498"/>
                                        </p:tgtEl>
                                        <p:attrNameLst>
                                          <p:attrName>style.visibility</p:attrName>
                                        </p:attrNameLst>
                                      </p:cBhvr>
                                      <p:to>
                                        <p:strVal val="visible"/>
                                      </p:to>
                                    </p:set>
                                    <p:animEffect transition="in" filter="fade">
                                      <p:cBhvr>
                                        <p:cTn id="15" dur="2000"/>
                                        <p:tgtEl>
                                          <p:spTgt spid="20498"/>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0484"/>
                                        </p:tgtEl>
                                        <p:attrNameLst>
                                          <p:attrName>style.visibility</p:attrName>
                                        </p:attrNameLst>
                                      </p:cBhvr>
                                      <p:to>
                                        <p:strVal val="visible"/>
                                      </p:to>
                                    </p:set>
                                    <p:animEffect transition="in" filter="fade">
                                      <p:cBhvr>
                                        <p:cTn id="19" dur="2000"/>
                                        <p:tgtEl>
                                          <p:spTgt spid="20484"/>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20485"/>
                                        </p:tgtEl>
                                        <p:attrNameLst>
                                          <p:attrName>style.visibility</p:attrName>
                                        </p:attrNameLst>
                                      </p:cBhvr>
                                      <p:to>
                                        <p:strVal val="visible"/>
                                      </p:to>
                                    </p:set>
                                    <p:animEffect transition="in" filter="fade">
                                      <p:cBhvr>
                                        <p:cTn id="23" dur="2000"/>
                                        <p:tgtEl>
                                          <p:spTgt spid="20485"/>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2064">
                                            <p:txEl>
                                              <p:pRg st="0" end="0"/>
                                            </p:txEl>
                                          </p:spTgt>
                                        </p:tgtEl>
                                        <p:attrNameLst>
                                          <p:attrName>style.visibility</p:attrName>
                                        </p:attrNameLst>
                                      </p:cBhvr>
                                      <p:to>
                                        <p:strVal val="visible"/>
                                      </p:to>
                                    </p:set>
                                    <p:animEffect transition="in" filter="fade">
                                      <p:cBhvr>
                                        <p:cTn id="27" dur="2000"/>
                                        <p:tgtEl>
                                          <p:spTgt spid="2064">
                                            <p:txEl>
                                              <p:pRg st="0" end="0"/>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2064">
                                            <p:txEl>
                                              <p:pRg st="1" end="1"/>
                                            </p:txEl>
                                          </p:spTgt>
                                        </p:tgtEl>
                                        <p:attrNameLst>
                                          <p:attrName>style.visibility</p:attrName>
                                        </p:attrNameLst>
                                      </p:cBhvr>
                                      <p:to>
                                        <p:strVal val="visible"/>
                                      </p:to>
                                    </p:set>
                                    <p:animEffect transition="in" filter="fade">
                                      <p:cBhvr>
                                        <p:cTn id="31" dur="2000"/>
                                        <p:tgtEl>
                                          <p:spTgt spid="2064">
                                            <p:txEl>
                                              <p:pRg st="1" end="1"/>
                                            </p:txEl>
                                          </p:spTgt>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2064">
                                            <p:txEl>
                                              <p:pRg st="2" end="2"/>
                                            </p:txEl>
                                          </p:spTgt>
                                        </p:tgtEl>
                                        <p:attrNameLst>
                                          <p:attrName>style.visibility</p:attrName>
                                        </p:attrNameLst>
                                      </p:cBhvr>
                                      <p:to>
                                        <p:strVal val="visible"/>
                                      </p:to>
                                    </p:set>
                                    <p:animEffect transition="in" filter="fade">
                                      <p:cBhvr>
                                        <p:cTn id="35" dur="2000"/>
                                        <p:tgtEl>
                                          <p:spTgt spid="2064">
                                            <p:txEl>
                                              <p:pRg st="2" end="2"/>
                                            </p:txEl>
                                          </p:spTgt>
                                        </p:tgtEl>
                                      </p:cBhvr>
                                    </p:animEffect>
                                  </p:childTnLst>
                                </p:cTn>
                              </p:par>
                            </p:childTnLst>
                          </p:cTn>
                        </p:par>
                        <p:par>
                          <p:cTn id="36" fill="hold">
                            <p:stCondLst>
                              <p:cond delay="16000"/>
                            </p:stCondLst>
                            <p:childTnLst>
                              <p:par>
                                <p:cTn id="37" presetID="10" presetClass="entr" presetSubtype="0" fill="hold" nodeType="afterEffect">
                                  <p:stCondLst>
                                    <p:cond delay="0"/>
                                  </p:stCondLst>
                                  <p:childTnLst>
                                    <p:set>
                                      <p:cBhvr>
                                        <p:cTn id="38" dur="1" fill="hold">
                                          <p:stCondLst>
                                            <p:cond delay="0"/>
                                          </p:stCondLst>
                                        </p:cTn>
                                        <p:tgtEl>
                                          <p:spTgt spid="2064">
                                            <p:txEl>
                                              <p:pRg st="3" end="3"/>
                                            </p:txEl>
                                          </p:spTgt>
                                        </p:tgtEl>
                                        <p:attrNameLst>
                                          <p:attrName>style.visibility</p:attrName>
                                        </p:attrNameLst>
                                      </p:cBhvr>
                                      <p:to>
                                        <p:strVal val="visible"/>
                                      </p:to>
                                    </p:set>
                                    <p:animEffect transition="in" filter="fade">
                                      <p:cBhvr>
                                        <p:cTn id="39" dur="2000"/>
                                        <p:tgtEl>
                                          <p:spTgt spid="2064">
                                            <p:txEl>
                                              <p:pRg st="3" end="3"/>
                                            </p:txEl>
                                          </p:spTgt>
                                        </p:tgtEl>
                                      </p:cBhvr>
                                    </p:animEffect>
                                  </p:childTnLst>
                                </p:cTn>
                              </p:par>
                            </p:childTnLst>
                          </p:cTn>
                        </p:par>
                        <p:par>
                          <p:cTn id="40" fill="hold">
                            <p:stCondLst>
                              <p:cond delay="18000"/>
                            </p:stCondLst>
                            <p:childTnLst>
                              <p:par>
                                <p:cTn id="41" presetID="10" presetClass="entr" presetSubtype="0" fill="hold" grpId="0" nodeType="afterEffect">
                                  <p:stCondLst>
                                    <p:cond delay="0"/>
                                  </p:stCondLst>
                                  <p:childTnLst>
                                    <p:set>
                                      <p:cBhvr>
                                        <p:cTn id="42" dur="1" fill="hold">
                                          <p:stCondLst>
                                            <p:cond delay="0"/>
                                          </p:stCondLst>
                                        </p:cTn>
                                        <p:tgtEl>
                                          <p:spTgt spid="2079"/>
                                        </p:tgtEl>
                                        <p:attrNameLst>
                                          <p:attrName>style.visibility</p:attrName>
                                        </p:attrNameLst>
                                      </p:cBhvr>
                                      <p:to>
                                        <p:strVal val="visible"/>
                                      </p:to>
                                    </p:set>
                                    <p:animEffect transition="in" filter="fade">
                                      <p:cBhvr>
                                        <p:cTn id="43" dur="2000"/>
                                        <p:tgtEl>
                                          <p:spTgt spid="2079"/>
                                        </p:tgtEl>
                                      </p:cBhvr>
                                    </p:animEffect>
                                  </p:childTnLst>
                                </p:cTn>
                              </p:par>
                            </p:childTnLst>
                          </p:cTn>
                        </p:par>
                        <p:par>
                          <p:cTn id="44" fill="hold">
                            <p:stCondLst>
                              <p:cond delay="20000"/>
                            </p:stCondLst>
                            <p:childTnLst>
                              <p:par>
                                <p:cTn id="45" presetID="10" presetClass="entr" presetSubtype="0" fill="hold" grpId="0" nodeType="afterEffect">
                                  <p:stCondLst>
                                    <p:cond delay="0"/>
                                  </p:stCondLst>
                                  <p:childTnLst>
                                    <p:set>
                                      <p:cBhvr>
                                        <p:cTn id="46" dur="1" fill="hold">
                                          <p:stCondLst>
                                            <p:cond delay="0"/>
                                          </p:stCondLst>
                                        </p:cTn>
                                        <p:tgtEl>
                                          <p:spTgt spid="20483"/>
                                        </p:tgtEl>
                                        <p:attrNameLst>
                                          <p:attrName>style.visibility</p:attrName>
                                        </p:attrNameLst>
                                      </p:cBhvr>
                                      <p:to>
                                        <p:strVal val="visible"/>
                                      </p:to>
                                    </p:set>
                                    <p:animEffect transition="in" filter="fade">
                                      <p:cBhvr>
                                        <p:cTn id="47" dur="2000"/>
                                        <p:tgtEl>
                                          <p:spTgt spid="20483"/>
                                        </p:tgtEl>
                                      </p:cBhvr>
                                    </p:animEffect>
                                  </p:childTnLst>
                                </p:cTn>
                              </p:par>
                            </p:childTnLst>
                          </p:cTn>
                        </p:par>
                        <p:par>
                          <p:cTn id="48" fill="hold">
                            <p:stCondLst>
                              <p:cond delay="22000"/>
                            </p:stCondLst>
                            <p:childTnLst>
                              <p:par>
                                <p:cTn id="49" presetID="10" presetClass="entr" presetSubtype="0" fill="hold" grpId="0" nodeType="afterEffect">
                                  <p:stCondLst>
                                    <p:cond delay="0"/>
                                  </p:stCondLst>
                                  <p:childTnLst>
                                    <p:set>
                                      <p:cBhvr>
                                        <p:cTn id="50" dur="1" fill="hold">
                                          <p:stCondLst>
                                            <p:cond delay="0"/>
                                          </p:stCondLst>
                                        </p:cTn>
                                        <p:tgtEl>
                                          <p:spTgt spid="20500"/>
                                        </p:tgtEl>
                                        <p:attrNameLst>
                                          <p:attrName>style.visibility</p:attrName>
                                        </p:attrNameLst>
                                      </p:cBhvr>
                                      <p:to>
                                        <p:strVal val="visible"/>
                                      </p:to>
                                    </p:set>
                                    <p:animEffect transition="in" filter="fade">
                                      <p:cBhvr>
                                        <p:cTn id="51" dur="2000"/>
                                        <p:tgtEl>
                                          <p:spTgt spid="20500"/>
                                        </p:tgtEl>
                                      </p:cBhvr>
                                    </p:animEffect>
                                  </p:childTnLst>
                                </p:cTn>
                              </p:par>
                            </p:childTnLst>
                          </p:cTn>
                        </p:par>
                        <p:par>
                          <p:cTn id="52" fill="hold">
                            <p:stCondLst>
                              <p:cond delay="24000"/>
                            </p:stCondLst>
                            <p:childTnLst>
                              <p:par>
                                <p:cTn id="53" presetID="10" presetClass="entr" presetSubtype="0" fill="hold" nodeType="afterEffect">
                                  <p:stCondLst>
                                    <p:cond delay="0"/>
                                  </p:stCondLst>
                                  <p:childTnLst>
                                    <p:set>
                                      <p:cBhvr>
                                        <p:cTn id="54" dur="1" fill="hold">
                                          <p:stCondLst>
                                            <p:cond delay="0"/>
                                          </p:stCondLst>
                                        </p:cTn>
                                        <p:tgtEl>
                                          <p:spTgt spid="32">
                                            <p:txEl>
                                              <p:pRg st="7" end="7"/>
                                            </p:txEl>
                                          </p:spTgt>
                                        </p:tgtEl>
                                        <p:attrNameLst>
                                          <p:attrName>style.visibility</p:attrName>
                                        </p:attrNameLst>
                                      </p:cBhvr>
                                      <p:to>
                                        <p:strVal val="visible"/>
                                      </p:to>
                                    </p:set>
                                    <p:animEffect transition="in" filter="fade">
                                      <p:cBhvr>
                                        <p:cTn id="55" dur="2000"/>
                                        <p:tgtEl>
                                          <p:spTgt spid="32">
                                            <p:txEl>
                                              <p:pRg st="7" end="7"/>
                                            </p:txEl>
                                          </p:spTgt>
                                        </p:tgtEl>
                                      </p:cBhvr>
                                    </p:animEffect>
                                  </p:childTnLst>
                                </p:cTn>
                              </p:par>
                            </p:childTnLst>
                          </p:cTn>
                        </p:par>
                        <p:par>
                          <p:cTn id="56" fill="hold">
                            <p:stCondLst>
                              <p:cond delay="26000"/>
                            </p:stCondLst>
                            <p:childTnLst>
                              <p:par>
                                <p:cTn id="57" presetID="10" presetClass="entr" presetSubtype="0" fill="hold" nodeType="afterEffect">
                                  <p:stCondLst>
                                    <p:cond delay="0"/>
                                  </p:stCondLst>
                                  <p:childTnLst>
                                    <p:set>
                                      <p:cBhvr>
                                        <p:cTn id="58" dur="1" fill="hold">
                                          <p:stCondLst>
                                            <p:cond delay="0"/>
                                          </p:stCondLst>
                                        </p:cTn>
                                        <p:tgtEl>
                                          <p:spTgt spid="32">
                                            <p:txEl>
                                              <p:pRg st="6" end="6"/>
                                            </p:txEl>
                                          </p:spTgt>
                                        </p:tgtEl>
                                        <p:attrNameLst>
                                          <p:attrName>style.visibility</p:attrName>
                                        </p:attrNameLst>
                                      </p:cBhvr>
                                      <p:to>
                                        <p:strVal val="visible"/>
                                      </p:to>
                                    </p:set>
                                    <p:animEffect transition="in" filter="fade">
                                      <p:cBhvr>
                                        <p:cTn id="59" dur="2000"/>
                                        <p:tgtEl>
                                          <p:spTgt spid="32">
                                            <p:txEl>
                                              <p:pRg st="6" end="6"/>
                                            </p:txEl>
                                          </p:spTgt>
                                        </p:tgtEl>
                                      </p:cBhvr>
                                    </p:animEffect>
                                  </p:childTnLst>
                                </p:cTn>
                              </p:par>
                            </p:childTnLst>
                          </p:cTn>
                        </p:par>
                        <p:par>
                          <p:cTn id="60" fill="hold">
                            <p:stCondLst>
                              <p:cond delay="28000"/>
                            </p:stCondLst>
                            <p:childTnLst>
                              <p:par>
                                <p:cTn id="61" presetID="10" presetClass="entr" presetSubtype="0" fill="hold" nodeType="afterEffect">
                                  <p:stCondLst>
                                    <p:cond delay="0"/>
                                  </p:stCondLst>
                                  <p:childTnLst>
                                    <p:set>
                                      <p:cBhvr>
                                        <p:cTn id="62" dur="1" fill="hold">
                                          <p:stCondLst>
                                            <p:cond delay="0"/>
                                          </p:stCondLst>
                                        </p:cTn>
                                        <p:tgtEl>
                                          <p:spTgt spid="32">
                                            <p:txEl>
                                              <p:pRg st="5" end="5"/>
                                            </p:txEl>
                                          </p:spTgt>
                                        </p:tgtEl>
                                        <p:attrNameLst>
                                          <p:attrName>style.visibility</p:attrName>
                                        </p:attrNameLst>
                                      </p:cBhvr>
                                      <p:to>
                                        <p:strVal val="visible"/>
                                      </p:to>
                                    </p:set>
                                    <p:animEffect transition="in" filter="fade">
                                      <p:cBhvr>
                                        <p:cTn id="63" dur="2000"/>
                                        <p:tgtEl>
                                          <p:spTgt spid="32">
                                            <p:txEl>
                                              <p:pRg st="5" end="5"/>
                                            </p:txEl>
                                          </p:spTgt>
                                        </p:tgtEl>
                                      </p:cBhvr>
                                    </p:animEffect>
                                  </p:childTnLst>
                                </p:cTn>
                              </p:par>
                            </p:childTnLst>
                          </p:cTn>
                        </p:par>
                        <p:par>
                          <p:cTn id="64" fill="hold">
                            <p:stCondLst>
                              <p:cond delay="30000"/>
                            </p:stCondLst>
                            <p:childTnLst>
                              <p:par>
                                <p:cTn id="65" presetID="10" presetClass="entr" presetSubtype="0" fill="hold" nodeType="afterEffect">
                                  <p:stCondLst>
                                    <p:cond delay="0"/>
                                  </p:stCondLst>
                                  <p:childTnLst>
                                    <p:set>
                                      <p:cBhvr>
                                        <p:cTn id="66" dur="1" fill="hold">
                                          <p:stCondLst>
                                            <p:cond delay="0"/>
                                          </p:stCondLst>
                                        </p:cTn>
                                        <p:tgtEl>
                                          <p:spTgt spid="32">
                                            <p:txEl>
                                              <p:pRg st="4" end="4"/>
                                            </p:txEl>
                                          </p:spTgt>
                                        </p:tgtEl>
                                        <p:attrNameLst>
                                          <p:attrName>style.visibility</p:attrName>
                                        </p:attrNameLst>
                                      </p:cBhvr>
                                      <p:to>
                                        <p:strVal val="visible"/>
                                      </p:to>
                                    </p:set>
                                    <p:animEffect transition="in" filter="fade">
                                      <p:cBhvr>
                                        <p:cTn id="67" dur="2000"/>
                                        <p:tgtEl>
                                          <p:spTgt spid="32">
                                            <p:txEl>
                                              <p:pRg st="4" end="4"/>
                                            </p:txEl>
                                          </p:spTgt>
                                        </p:tgtEl>
                                      </p:cBhvr>
                                    </p:animEffect>
                                  </p:childTnLst>
                                </p:cTn>
                              </p:par>
                            </p:childTnLst>
                          </p:cTn>
                        </p:par>
                        <p:par>
                          <p:cTn id="68" fill="hold">
                            <p:stCondLst>
                              <p:cond delay="32000"/>
                            </p:stCondLst>
                            <p:childTnLst>
                              <p:par>
                                <p:cTn id="69" presetID="10" presetClass="entr" presetSubtype="0" fill="hold" nodeType="afterEffect">
                                  <p:stCondLst>
                                    <p:cond delay="0"/>
                                  </p:stCondLst>
                                  <p:childTnLst>
                                    <p:set>
                                      <p:cBhvr>
                                        <p:cTn id="70" dur="1" fill="hold">
                                          <p:stCondLst>
                                            <p:cond delay="0"/>
                                          </p:stCondLst>
                                        </p:cTn>
                                        <p:tgtEl>
                                          <p:spTgt spid="32">
                                            <p:txEl>
                                              <p:pRg st="3" end="3"/>
                                            </p:txEl>
                                          </p:spTgt>
                                        </p:tgtEl>
                                        <p:attrNameLst>
                                          <p:attrName>style.visibility</p:attrName>
                                        </p:attrNameLst>
                                      </p:cBhvr>
                                      <p:to>
                                        <p:strVal val="visible"/>
                                      </p:to>
                                    </p:set>
                                    <p:animEffect transition="in" filter="fade">
                                      <p:cBhvr>
                                        <p:cTn id="71" dur="2000"/>
                                        <p:tgtEl>
                                          <p:spTgt spid="32">
                                            <p:txEl>
                                              <p:pRg st="3" end="3"/>
                                            </p:txEl>
                                          </p:spTgt>
                                        </p:tgtEl>
                                      </p:cBhvr>
                                    </p:animEffect>
                                  </p:childTnLst>
                                </p:cTn>
                              </p:par>
                            </p:childTnLst>
                          </p:cTn>
                        </p:par>
                        <p:par>
                          <p:cTn id="72" fill="hold">
                            <p:stCondLst>
                              <p:cond delay="34000"/>
                            </p:stCondLst>
                            <p:childTnLst>
                              <p:par>
                                <p:cTn id="73" presetID="10" presetClass="entr" presetSubtype="0" fill="hold" nodeType="afterEffect">
                                  <p:stCondLst>
                                    <p:cond delay="0"/>
                                  </p:stCondLst>
                                  <p:childTnLst>
                                    <p:set>
                                      <p:cBhvr>
                                        <p:cTn id="74" dur="1" fill="hold">
                                          <p:stCondLst>
                                            <p:cond delay="0"/>
                                          </p:stCondLst>
                                        </p:cTn>
                                        <p:tgtEl>
                                          <p:spTgt spid="32">
                                            <p:txEl>
                                              <p:pRg st="2" end="2"/>
                                            </p:txEl>
                                          </p:spTgt>
                                        </p:tgtEl>
                                        <p:attrNameLst>
                                          <p:attrName>style.visibility</p:attrName>
                                        </p:attrNameLst>
                                      </p:cBhvr>
                                      <p:to>
                                        <p:strVal val="visible"/>
                                      </p:to>
                                    </p:set>
                                    <p:animEffect transition="in" filter="fade">
                                      <p:cBhvr>
                                        <p:cTn id="75" dur="2000"/>
                                        <p:tgtEl>
                                          <p:spTgt spid="32">
                                            <p:txEl>
                                              <p:pRg st="2" end="2"/>
                                            </p:txEl>
                                          </p:spTgt>
                                        </p:tgtEl>
                                      </p:cBhvr>
                                    </p:animEffect>
                                  </p:childTnLst>
                                </p:cTn>
                              </p:par>
                            </p:childTnLst>
                          </p:cTn>
                        </p:par>
                        <p:par>
                          <p:cTn id="76" fill="hold">
                            <p:stCondLst>
                              <p:cond delay="36000"/>
                            </p:stCondLst>
                            <p:childTnLst>
                              <p:par>
                                <p:cTn id="77" presetID="10" presetClass="entr" presetSubtype="0" fill="hold" nodeType="afterEffect">
                                  <p:stCondLst>
                                    <p:cond delay="0"/>
                                  </p:stCondLst>
                                  <p:childTnLst>
                                    <p:set>
                                      <p:cBhvr>
                                        <p:cTn id="78" dur="1" fill="hold">
                                          <p:stCondLst>
                                            <p:cond delay="0"/>
                                          </p:stCondLst>
                                        </p:cTn>
                                        <p:tgtEl>
                                          <p:spTgt spid="32">
                                            <p:txEl>
                                              <p:pRg st="1" end="1"/>
                                            </p:txEl>
                                          </p:spTgt>
                                        </p:tgtEl>
                                        <p:attrNameLst>
                                          <p:attrName>style.visibility</p:attrName>
                                        </p:attrNameLst>
                                      </p:cBhvr>
                                      <p:to>
                                        <p:strVal val="visible"/>
                                      </p:to>
                                    </p:set>
                                    <p:animEffect transition="in" filter="fade">
                                      <p:cBhvr>
                                        <p:cTn id="79" dur="2000"/>
                                        <p:tgtEl>
                                          <p:spTgt spid="32">
                                            <p:txEl>
                                              <p:pRg st="1" end="1"/>
                                            </p:txEl>
                                          </p:spTgt>
                                        </p:tgtEl>
                                      </p:cBhvr>
                                    </p:animEffect>
                                  </p:childTnLst>
                                </p:cTn>
                              </p:par>
                            </p:childTnLst>
                          </p:cTn>
                        </p:par>
                        <p:par>
                          <p:cTn id="80" fill="hold">
                            <p:stCondLst>
                              <p:cond delay="38000"/>
                            </p:stCondLst>
                            <p:childTnLst>
                              <p:par>
                                <p:cTn id="81" presetID="10" presetClass="entr" presetSubtype="0" fill="hold" nodeType="afterEffect">
                                  <p:stCondLst>
                                    <p:cond delay="0"/>
                                  </p:stCondLst>
                                  <p:childTnLst>
                                    <p:set>
                                      <p:cBhvr>
                                        <p:cTn id="82" dur="1" fill="hold">
                                          <p:stCondLst>
                                            <p:cond delay="0"/>
                                          </p:stCondLst>
                                        </p:cTn>
                                        <p:tgtEl>
                                          <p:spTgt spid="32">
                                            <p:txEl>
                                              <p:pRg st="0" end="0"/>
                                            </p:txEl>
                                          </p:spTgt>
                                        </p:tgtEl>
                                        <p:attrNameLst>
                                          <p:attrName>style.visibility</p:attrName>
                                        </p:attrNameLst>
                                      </p:cBhvr>
                                      <p:to>
                                        <p:strVal val="visible"/>
                                      </p:to>
                                    </p:set>
                                    <p:animEffect transition="in" filter="fade">
                                      <p:cBhvr>
                                        <p:cTn id="83" dur="2000"/>
                                        <p:tgtEl>
                                          <p:spTgt spid="32">
                                            <p:txEl>
                                              <p:pRg st="0" end="0"/>
                                            </p:txEl>
                                          </p:spTgt>
                                        </p:tgtEl>
                                      </p:cBhvr>
                                    </p:animEffect>
                                  </p:childTnLst>
                                </p:cTn>
                              </p:par>
                            </p:childTnLst>
                          </p:cTn>
                        </p:par>
                        <p:par>
                          <p:cTn id="84" fill="hold">
                            <p:stCondLst>
                              <p:cond delay="40000"/>
                            </p:stCondLst>
                            <p:childTnLst>
                              <p:par>
                                <p:cTn id="85" presetID="10" presetClass="entr" presetSubtype="0" fill="hold" grpId="0" nodeType="afterEffect">
                                  <p:stCondLst>
                                    <p:cond delay="0"/>
                                  </p:stCondLst>
                                  <p:childTnLst>
                                    <p:set>
                                      <p:cBhvr>
                                        <p:cTn id="86" dur="1" fill="hold">
                                          <p:stCondLst>
                                            <p:cond delay="0"/>
                                          </p:stCondLst>
                                        </p:cTn>
                                        <p:tgtEl>
                                          <p:spTgt spid="2084"/>
                                        </p:tgtEl>
                                        <p:attrNameLst>
                                          <p:attrName>style.visibility</p:attrName>
                                        </p:attrNameLst>
                                      </p:cBhvr>
                                      <p:to>
                                        <p:strVal val="visible"/>
                                      </p:to>
                                    </p:set>
                                    <p:animEffect transition="in" filter="fade">
                                      <p:cBhvr>
                                        <p:cTn id="87" dur="2000"/>
                                        <p:tgtEl>
                                          <p:spTgt spid="2084"/>
                                        </p:tgtEl>
                                      </p:cBhvr>
                                    </p:animEffect>
                                  </p:childTnLst>
                                </p:cTn>
                              </p:par>
                            </p:childTnLst>
                          </p:cTn>
                        </p:par>
                        <p:par>
                          <p:cTn id="88" fill="hold">
                            <p:stCondLst>
                              <p:cond delay="42000"/>
                            </p:stCondLst>
                            <p:childTnLst>
                              <p:par>
                                <p:cTn id="89" presetID="10" presetClass="entr" presetSubtype="0" fill="hold" grpId="0" nodeType="afterEffect">
                                  <p:stCondLst>
                                    <p:cond delay="0"/>
                                  </p:stCondLst>
                                  <p:childTnLst>
                                    <p:set>
                                      <p:cBhvr>
                                        <p:cTn id="90" dur="1" fill="hold">
                                          <p:stCondLst>
                                            <p:cond delay="0"/>
                                          </p:stCondLst>
                                        </p:cTn>
                                        <p:tgtEl>
                                          <p:spTgt spid="20509"/>
                                        </p:tgtEl>
                                        <p:attrNameLst>
                                          <p:attrName>style.visibility</p:attrName>
                                        </p:attrNameLst>
                                      </p:cBhvr>
                                      <p:to>
                                        <p:strVal val="visible"/>
                                      </p:to>
                                    </p:set>
                                    <p:animEffect transition="in" filter="fade">
                                      <p:cBhvr>
                                        <p:cTn id="91" dur="2000"/>
                                        <p:tgtEl>
                                          <p:spTgt spid="20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p:bldP spid="20484" grpId="0" animBg="1"/>
      <p:bldP spid="20485" grpId="0"/>
      <p:bldP spid="20498" grpId="0" animBg="1"/>
      <p:bldP spid="20500" grpId="0"/>
      <p:bldP spid="2079" grpId="0"/>
      <p:bldP spid="2084" grpId="0"/>
      <p:bldP spid="2097" grpId="0"/>
      <p:bldP spid="20509" grpId="0" animBg="1"/>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txBox="1">
            <a:spLocks/>
          </p:cNvSpPr>
          <p:nvPr/>
        </p:nvSpPr>
        <p:spPr bwMode="auto">
          <a:xfrm>
            <a:off x="357188" y="214313"/>
            <a:ext cx="6429375" cy="785812"/>
          </a:xfrm>
          <a:prstGeom prst="rect">
            <a:avLst/>
          </a:prstGeom>
          <a:noFill/>
          <a:ln w="9525">
            <a:noFill/>
            <a:miter lim="800000"/>
            <a:headEnd/>
            <a:tailEnd/>
          </a:ln>
        </p:spPr>
        <p:txBody>
          <a:bodyPr anchor="ctr"/>
          <a:lstStyle/>
          <a:p>
            <a:r>
              <a:rPr lang="en-ZA" sz="2400" b="1" dirty="0">
                <a:solidFill>
                  <a:schemeClr val="tx2"/>
                </a:solidFill>
                <a:latin typeface="Verdana" pitchFamily="34" charset="0"/>
              </a:rPr>
              <a:t>Analysis of findings at </a:t>
            </a:r>
            <a:r>
              <a:rPr lang="en-ZA" sz="2400" b="1" dirty="0" smtClean="0">
                <a:solidFill>
                  <a:schemeClr val="tx2"/>
                </a:solidFill>
                <a:latin typeface="Verdana" pitchFamily="34" charset="0"/>
              </a:rPr>
              <a:t>...</a:t>
            </a:r>
            <a:endParaRPr lang="en-ZA" sz="2400" b="1" dirty="0">
              <a:solidFill>
                <a:schemeClr val="tx2"/>
              </a:solidFill>
              <a:latin typeface="Verdana" pitchFamily="34" charset="0"/>
            </a:endParaRPr>
          </a:p>
          <a:p>
            <a:r>
              <a:rPr lang="en-ZA" sz="2400" b="1" dirty="0">
                <a:solidFill>
                  <a:schemeClr val="tx2"/>
                </a:solidFill>
                <a:latin typeface="Verdana" pitchFamily="34" charset="0"/>
              </a:rPr>
              <a:t>Assessment of business risk</a:t>
            </a:r>
            <a:endParaRPr lang="en-US" sz="2400" b="1" dirty="0">
              <a:solidFill>
                <a:schemeClr val="tx2"/>
              </a:solidFill>
              <a:latin typeface="Verdana" pitchFamily="34" charset="0"/>
            </a:endParaRPr>
          </a:p>
        </p:txBody>
      </p:sp>
      <p:sp>
        <p:nvSpPr>
          <p:cNvPr id="39939" name="TextBox 2"/>
          <p:cNvSpPr txBox="1">
            <a:spLocks noChangeArrowheads="1"/>
          </p:cNvSpPr>
          <p:nvPr/>
        </p:nvSpPr>
        <p:spPr bwMode="auto">
          <a:xfrm>
            <a:off x="642938" y="1571625"/>
            <a:ext cx="8143875" cy="646113"/>
          </a:xfrm>
          <a:prstGeom prst="rect">
            <a:avLst/>
          </a:prstGeom>
          <a:noFill/>
          <a:ln w="9525">
            <a:noFill/>
            <a:miter lim="800000"/>
            <a:headEnd/>
            <a:tailEnd/>
          </a:ln>
        </p:spPr>
        <p:txBody>
          <a:bodyPr>
            <a:spAutoFit/>
          </a:bodyPr>
          <a:lstStyle/>
          <a:p>
            <a:pPr marL="342900" indent="-342900">
              <a:buFont typeface="Verdana" pitchFamily="34" charset="0"/>
              <a:buAutoNum type="arabicPeriod"/>
            </a:pPr>
            <a:r>
              <a:rPr lang="en-ZA">
                <a:solidFill>
                  <a:srgbClr val="002060"/>
                </a:solidFill>
                <a:latin typeface="Verdana" pitchFamily="34" charset="0"/>
              </a:rPr>
              <a:t>Probability of occurrence</a:t>
            </a:r>
          </a:p>
          <a:p>
            <a:pPr marL="342900" indent="-342900">
              <a:buFont typeface="Verdana" pitchFamily="34" charset="0"/>
              <a:buAutoNum type="arabicPeriod"/>
            </a:pPr>
            <a:r>
              <a:rPr lang="en-ZA">
                <a:solidFill>
                  <a:srgbClr val="002060"/>
                </a:solidFill>
                <a:latin typeface="Verdana" pitchFamily="34" charset="0"/>
              </a:rPr>
              <a:t>Expected delay to occurrence</a:t>
            </a:r>
            <a:endParaRPr lang="en-US">
              <a:solidFill>
                <a:srgbClr val="002060"/>
              </a:solidFill>
              <a:latin typeface="Verdana" pitchFamily="34" charset="0"/>
            </a:endParaRPr>
          </a:p>
        </p:txBody>
      </p:sp>
      <p:graphicFrame>
        <p:nvGraphicFramePr>
          <p:cNvPr id="4" name="Table 3"/>
          <p:cNvGraphicFramePr>
            <a:graphicFrameLocks noGrp="1"/>
          </p:cNvGraphicFramePr>
          <p:nvPr/>
        </p:nvGraphicFramePr>
        <p:xfrm>
          <a:off x="0" y="2643188"/>
          <a:ext cx="8929718" cy="2966720"/>
        </p:xfrm>
        <a:graphic>
          <a:graphicData uri="http://schemas.openxmlformats.org/drawingml/2006/table">
            <a:tbl>
              <a:tblPr firstRow="1" bandRow="1">
                <a:tableStyleId>{5C22544A-7EE6-4342-B048-85BDC9FD1C3A}</a:tableStyleId>
              </a:tblPr>
              <a:tblGrid>
                <a:gridCol w="4286249"/>
                <a:gridCol w="1143008"/>
                <a:gridCol w="1000132"/>
                <a:gridCol w="1285884"/>
                <a:gridCol w="1214445"/>
              </a:tblGrid>
              <a:tr h="370840">
                <a:tc>
                  <a:txBody>
                    <a:bodyPr/>
                    <a:lstStyle/>
                    <a:p>
                      <a:r>
                        <a:rPr lang="en-ZA" dirty="0" smtClean="0"/>
                        <a:t>Business Outcome</a:t>
                      </a:r>
                      <a:endParaRPr lang="en-US" dirty="0"/>
                    </a:p>
                  </a:txBody>
                  <a:tcPr/>
                </a:tc>
                <a:tc gridSpan="2">
                  <a:txBody>
                    <a:bodyPr/>
                    <a:lstStyle/>
                    <a:p>
                      <a:pPr algn="ctr"/>
                      <a:r>
                        <a:rPr lang="en-ZA" dirty="0" smtClean="0"/>
                        <a:t>Time  Years</a:t>
                      </a:r>
                      <a:endParaRPr lang="en-US" dirty="0"/>
                    </a:p>
                  </a:txBody>
                  <a:tcPr/>
                </a:tc>
                <a:tc hMerge="1">
                  <a:txBody>
                    <a:bodyPr/>
                    <a:lstStyle/>
                    <a:p>
                      <a:endParaRPr lang="en-US" dirty="0"/>
                    </a:p>
                  </a:txBody>
                  <a:tcPr/>
                </a:tc>
                <a:tc gridSpan="2">
                  <a:txBody>
                    <a:bodyPr/>
                    <a:lstStyle/>
                    <a:p>
                      <a:r>
                        <a:rPr lang="en-ZA" dirty="0" smtClean="0"/>
                        <a:t>Probability</a:t>
                      </a:r>
                      <a:endParaRPr lang="en-US" dirty="0"/>
                    </a:p>
                  </a:txBody>
                  <a:tcPr/>
                </a:tc>
                <a:tc hMerge="1">
                  <a:txBody>
                    <a:bodyPr/>
                    <a:lstStyle/>
                    <a:p>
                      <a:endParaRPr lang="en-US" dirty="0"/>
                    </a:p>
                  </a:txBody>
                  <a:tcPr/>
                </a:tc>
              </a:tr>
              <a:tr h="370840">
                <a:tc>
                  <a:txBody>
                    <a:bodyPr/>
                    <a:lstStyle/>
                    <a:p>
                      <a:endParaRPr lang="en-US" dirty="0"/>
                    </a:p>
                  </a:txBody>
                  <a:tcPr/>
                </a:tc>
                <a:tc>
                  <a:txBody>
                    <a:bodyPr/>
                    <a:lstStyle/>
                    <a:p>
                      <a:r>
                        <a:rPr lang="en-ZA" dirty="0" smtClean="0"/>
                        <a:t>Lo</a:t>
                      </a:r>
                      <a:endParaRPr lang="en-US" dirty="0"/>
                    </a:p>
                  </a:txBody>
                  <a:tcPr/>
                </a:tc>
                <a:tc>
                  <a:txBody>
                    <a:bodyPr/>
                    <a:lstStyle/>
                    <a:p>
                      <a:r>
                        <a:rPr lang="en-ZA" dirty="0" smtClean="0"/>
                        <a:t>Hi</a:t>
                      </a:r>
                      <a:endParaRPr lang="en-US" dirty="0"/>
                    </a:p>
                  </a:txBody>
                  <a:tcPr/>
                </a:tc>
                <a:tc>
                  <a:txBody>
                    <a:bodyPr/>
                    <a:lstStyle/>
                    <a:p>
                      <a:r>
                        <a:rPr lang="en-ZA" dirty="0" smtClean="0"/>
                        <a:t>Lo</a:t>
                      </a:r>
                      <a:endParaRPr lang="en-US" dirty="0"/>
                    </a:p>
                  </a:txBody>
                  <a:tcPr/>
                </a:tc>
                <a:tc>
                  <a:txBody>
                    <a:bodyPr/>
                    <a:lstStyle/>
                    <a:p>
                      <a:r>
                        <a:rPr lang="en-ZA" dirty="0" smtClean="0"/>
                        <a:t>Hi</a:t>
                      </a:r>
                      <a:endParaRPr lang="en-US" dirty="0"/>
                    </a:p>
                  </a:txBody>
                  <a:tcPr/>
                </a:tc>
              </a:tr>
              <a:tr h="370840">
                <a:tc>
                  <a:txBody>
                    <a:bodyPr/>
                    <a:lstStyle/>
                    <a:p>
                      <a:r>
                        <a:rPr lang="en-ZA" dirty="0" smtClean="0">
                          <a:solidFill>
                            <a:srgbClr val="FF0000"/>
                          </a:solidFill>
                        </a:rPr>
                        <a:t>Outright business failure</a:t>
                      </a:r>
                      <a:endParaRPr lang="en-US" dirty="0">
                        <a:solidFill>
                          <a:srgbClr val="FF0000"/>
                        </a:solidFill>
                      </a:endParaRPr>
                    </a:p>
                  </a:txBody>
                  <a:tcPr/>
                </a:tc>
                <a:tc>
                  <a:txBody>
                    <a:bodyPr/>
                    <a:lstStyle/>
                    <a:p>
                      <a:r>
                        <a:rPr lang="en-ZA" dirty="0" smtClean="0">
                          <a:solidFill>
                            <a:srgbClr val="FF0000"/>
                          </a:solidFill>
                        </a:rPr>
                        <a:t>0.5</a:t>
                      </a:r>
                      <a:endParaRPr lang="en-US" dirty="0">
                        <a:solidFill>
                          <a:srgbClr val="FF0000"/>
                        </a:solidFill>
                      </a:endParaRPr>
                    </a:p>
                  </a:txBody>
                  <a:tcPr/>
                </a:tc>
                <a:tc>
                  <a:txBody>
                    <a:bodyPr/>
                    <a:lstStyle/>
                    <a:p>
                      <a:r>
                        <a:rPr lang="en-ZA" dirty="0" smtClean="0">
                          <a:solidFill>
                            <a:srgbClr val="FF0000"/>
                          </a:solidFill>
                        </a:rPr>
                        <a:t>3.0</a:t>
                      </a:r>
                      <a:endParaRPr lang="en-US" dirty="0">
                        <a:solidFill>
                          <a:srgbClr val="FF0000"/>
                        </a:solidFill>
                      </a:endParaRPr>
                    </a:p>
                  </a:txBody>
                  <a:tcPr/>
                </a:tc>
                <a:tc>
                  <a:txBody>
                    <a:bodyPr/>
                    <a:lstStyle/>
                    <a:p>
                      <a:r>
                        <a:rPr lang="en-ZA" dirty="0" smtClean="0">
                          <a:solidFill>
                            <a:srgbClr val="FF0000"/>
                          </a:solidFill>
                        </a:rPr>
                        <a:t>20%</a:t>
                      </a:r>
                      <a:endParaRPr lang="en-US" dirty="0">
                        <a:solidFill>
                          <a:srgbClr val="FF0000"/>
                        </a:solidFill>
                      </a:endParaRPr>
                    </a:p>
                  </a:txBody>
                  <a:tcPr/>
                </a:tc>
                <a:tc>
                  <a:txBody>
                    <a:bodyPr/>
                    <a:lstStyle/>
                    <a:p>
                      <a:r>
                        <a:rPr lang="en-ZA" dirty="0" smtClean="0">
                          <a:solidFill>
                            <a:srgbClr val="FF0000"/>
                          </a:solidFill>
                        </a:rPr>
                        <a:t>30%</a:t>
                      </a:r>
                      <a:endParaRPr lang="en-US" dirty="0">
                        <a:solidFill>
                          <a:srgbClr val="FF0000"/>
                        </a:solidFill>
                      </a:endParaRPr>
                    </a:p>
                  </a:txBody>
                  <a:tcPr/>
                </a:tc>
              </a:tr>
              <a:tr h="370840">
                <a:tc>
                  <a:txBody>
                    <a:bodyPr/>
                    <a:lstStyle/>
                    <a:p>
                      <a:r>
                        <a:rPr lang="en-ZA" dirty="0" smtClean="0"/>
                        <a:t>Seriously detriment growth</a:t>
                      </a:r>
                      <a:endParaRPr lang="en-US" dirty="0"/>
                    </a:p>
                  </a:txBody>
                  <a:tcPr/>
                </a:tc>
                <a:tc>
                  <a:txBody>
                    <a:bodyPr/>
                    <a:lstStyle/>
                    <a:p>
                      <a:r>
                        <a:rPr lang="en-ZA" dirty="0" smtClean="0"/>
                        <a:t>0.5</a:t>
                      </a:r>
                      <a:endParaRPr lang="en-US" dirty="0"/>
                    </a:p>
                  </a:txBody>
                  <a:tcPr/>
                </a:tc>
                <a:tc>
                  <a:txBody>
                    <a:bodyPr/>
                    <a:lstStyle/>
                    <a:p>
                      <a:r>
                        <a:rPr lang="en-ZA" dirty="0" smtClean="0"/>
                        <a:t>1.0</a:t>
                      </a:r>
                      <a:endParaRPr lang="en-US" dirty="0"/>
                    </a:p>
                  </a:txBody>
                  <a:tcPr/>
                </a:tc>
                <a:tc>
                  <a:txBody>
                    <a:bodyPr/>
                    <a:lstStyle/>
                    <a:p>
                      <a:r>
                        <a:rPr lang="en-ZA" dirty="0" smtClean="0"/>
                        <a:t>30%</a:t>
                      </a:r>
                      <a:endParaRPr lang="en-US" dirty="0"/>
                    </a:p>
                  </a:txBody>
                  <a:tcPr/>
                </a:tc>
                <a:tc>
                  <a:txBody>
                    <a:bodyPr/>
                    <a:lstStyle/>
                    <a:p>
                      <a:r>
                        <a:rPr lang="en-ZA" dirty="0" smtClean="0"/>
                        <a:t>50%</a:t>
                      </a:r>
                      <a:endParaRPr lang="en-US" dirty="0"/>
                    </a:p>
                  </a:txBody>
                  <a:tcPr/>
                </a:tc>
              </a:tr>
              <a:tr h="370840">
                <a:tc>
                  <a:txBody>
                    <a:bodyPr/>
                    <a:lstStyle/>
                    <a:p>
                      <a:r>
                        <a:rPr lang="en-ZA" dirty="0" smtClean="0"/>
                        <a:t>Sub-optimal business operation</a:t>
                      </a:r>
                      <a:endParaRPr lang="en-US" dirty="0"/>
                    </a:p>
                  </a:txBody>
                  <a:tcPr/>
                </a:tc>
                <a:tc>
                  <a:txBody>
                    <a:bodyPr/>
                    <a:lstStyle/>
                    <a:p>
                      <a:r>
                        <a:rPr lang="en-ZA" dirty="0" smtClean="0"/>
                        <a:t>Now</a:t>
                      </a:r>
                      <a:endParaRPr lang="en-US" dirty="0"/>
                    </a:p>
                  </a:txBody>
                  <a:tcPr/>
                </a:tc>
                <a:tc>
                  <a:txBody>
                    <a:bodyPr/>
                    <a:lstStyle/>
                    <a:p>
                      <a:endParaRPr lang="en-US"/>
                    </a:p>
                  </a:txBody>
                  <a:tcPr/>
                </a:tc>
                <a:tc>
                  <a:txBody>
                    <a:bodyPr/>
                    <a:lstStyle/>
                    <a:p>
                      <a:r>
                        <a:rPr lang="en-ZA" dirty="0" smtClean="0"/>
                        <a:t>40%</a:t>
                      </a:r>
                      <a:endParaRPr lang="en-US" dirty="0"/>
                    </a:p>
                  </a:txBody>
                  <a:tcPr/>
                </a:tc>
                <a:tc>
                  <a:txBody>
                    <a:bodyPr/>
                    <a:lstStyle/>
                    <a:p>
                      <a:r>
                        <a:rPr lang="en-ZA" dirty="0" smtClean="0"/>
                        <a:t>15%</a:t>
                      </a:r>
                      <a:endParaRPr lang="en-US" dirty="0"/>
                    </a:p>
                  </a:txBody>
                  <a:tcPr/>
                </a:tc>
              </a:tr>
              <a:tr h="370840">
                <a:tc>
                  <a:txBody>
                    <a:bodyPr/>
                    <a:lstStyle/>
                    <a:p>
                      <a:r>
                        <a:rPr lang="en-ZA" dirty="0" smtClean="0"/>
                        <a:t>Scrape</a:t>
                      </a:r>
                      <a:r>
                        <a:rPr lang="en-ZA" baseline="0" dirty="0" smtClean="0"/>
                        <a:t> by</a:t>
                      </a:r>
                      <a:endParaRPr lang="en-US" dirty="0"/>
                    </a:p>
                  </a:txBody>
                  <a:tcPr/>
                </a:tc>
                <a:tc>
                  <a:txBody>
                    <a:bodyPr/>
                    <a:lstStyle/>
                    <a:p>
                      <a:r>
                        <a:rPr lang="en-ZA" dirty="0" smtClean="0"/>
                        <a:t>Now</a:t>
                      </a:r>
                      <a:endParaRPr lang="en-US" dirty="0"/>
                    </a:p>
                  </a:txBody>
                  <a:tcPr/>
                </a:tc>
                <a:tc>
                  <a:txBody>
                    <a:bodyPr/>
                    <a:lstStyle/>
                    <a:p>
                      <a:endParaRPr lang="en-US"/>
                    </a:p>
                  </a:txBody>
                  <a:tcPr/>
                </a:tc>
                <a:tc>
                  <a:txBody>
                    <a:bodyPr/>
                    <a:lstStyle/>
                    <a:p>
                      <a:r>
                        <a:rPr lang="en-ZA" dirty="0" smtClean="0"/>
                        <a:t>10%</a:t>
                      </a:r>
                      <a:endParaRPr lang="en-US" dirty="0"/>
                    </a:p>
                  </a:txBody>
                  <a:tcPr/>
                </a:tc>
                <a:tc>
                  <a:txBody>
                    <a:bodyPr/>
                    <a:lstStyle/>
                    <a:p>
                      <a:r>
                        <a:rPr lang="en-ZA" dirty="0" smtClean="0"/>
                        <a:t>5%</a:t>
                      </a:r>
                      <a:endParaRPr lang="en-US" dirty="0"/>
                    </a:p>
                  </a:txBody>
                  <a:tcPr/>
                </a:tc>
              </a:tr>
              <a:tr h="370840">
                <a:tc>
                  <a:txBody>
                    <a:bodyPr/>
                    <a:lstStyle/>
                    <a:p>
                      <a:r>
                        <a:rPr lang="en-ZA" dirty="0" smtClean="0">
                          <a:solidFill>
                            <a:srgbClr val="00B050"/>
                          </a:solidFill>
                        </a:rPr>
                        <a:t>Thrive</a:t>
                      </a:r>
                      <a:endParaRPr lang="en-US" dirty="0">
                        <a:solidFill>
                          <a:srgbClr val="00B050"/>
                        </a:solidFill>
                      </a:endParaRPr>
                    </a:p>
                  </a:txBody>
                  <a:tcPr/>
                </a:tc>
                <a:tc>
                  <a:txBody>
                    <a:bodyPr/>
                    <a:lstStyle/>
                    <a:p>
                      <a:r>
                        <a:rPr lang="en-ZA" dirty="0" smtClean="0">
                          <a:solidFill>
                            <a:srgbClr val="00B050"/>
                          </a:solidFill>
                        </a:rPr>
                        <a:t>Never</a:t>
                      </a:r>
                      <a:endParaRPr lang="en-US" dirty="0">
                        <a:solidFill>
                          <a:srgbClr val="00B050"/>
                        </a:solidFill>
                      </a:endParaRPr>
                    </a:p>
                  </a:txBody>
                  <a:tcPr/>
                </a:tc>
                <a:tc>
                  <a:txBody>
                    <a:bodyPr/>
                    <a:lstStyle/>
                    <a:p>
                      <a:endParaRPr lang="en-US" dirty="0">
                        <a:solidFill>
                          <a:srgbClr val="00B050"/>
                        </a:solidFill>
                      </a:endParaRPr>
                    </a:p>
                  </a:txBody>
                  <a:tcPr/>
                </a:tc>
                <a:tc>
                  <a:txBody>
                    <a:bodyPr/>
                    <a:lstStyle/>
                    <a:p>
                      <a:r>
                        <a:rPr lang="en-ZA" dirty="0" smtClean="0">
                          <a:solidFill>
                            <a:srgbClr val="00B050"/>
                          </a:solidFill>
                        </a:rPr>
                        <a:t>0%</a:t>
                      </a:r>
                      <a:endParaRPr lang="en-US" dirty="0">
                        <a:solidFill>
                          <a:srgbClr val="00B050"/>
                        </a:solidFill>
                      </a:endParaRPr>
                    </a:p>
                  </a:txBody>
                  <a:tcPr/>
                </a:tc>
                <a:tc>
                  <a:txBody>
                    <a:bodyPr/>
                    <a:lstStyle/>
                    <a:p>
                      <a:r>
                        <a:rPr lang="en-ZA" dirty="0" smtClean="0">
                          <a:solidFill>
                            <a:srgbClr val="00B050"/>
                          </a:solidFill>
                        </a:rPr>
                        <a:t>0%</a:t>
                      </a:r>
                      <a:endParaRPr lang="en-US" dirty="0">
                        <a:solidFill>
                          <a:srgbClr val="00B050"/>
                        </a:solidFill>
                      </a:endParaRPr>
                    </a:p>
                  </a:txBody>
                  <a:tcPr/>
                </a:tc>
              </a:tr>
              <a:tr h="370840">
                <a:tc>
                  <a:txBody>
                    <a:bodyPr/>
                    <a:lstStyle/>
                    <a:p>
                      <a:r>
                        <a:rPr lang="en-ZA" b="1" dirty="0" smtClean="0">
                          <a:solidFill>
                            <a:srgbClr val="002060"/>
                          </a:solidFill>
                        </a:rPr>
                        <a:t>TOTAL</a:t>
                      </a:r>
                      <a:endParaRPr lang="en-US" b="1" dirty="0">
                        <a:solidFill>
                          <a:srgbClr val="002060"/>
                        </a:solidFill>
                      </a:endParaRPr>
                    </a:p>
                  </a:txBody>
                  <a:tcPr/>
                </a:tc>
                <a:tc>
                  <a:txBody>
                    <a:bodyPr/>
                    <a:lstStyle/>
                    <a:p>
                      <a:endParaRPr lang="en-US" dirty="0">
                        <a:solidFill>
                          <a:srgbClr val="00B050"/>
                        </a:solidFill>
                      </a:endParaRPr>
                    </a:p>
                  </a:txBody>
                  <a:tcPr/>
                </a:tc>
                <a:tc>
                  <a:txBody>
                    <a:bodyPr/>
                    <a:lstStyle/>
                    <a:p>
                      <a:endParaRPr lang="en-US" dirty="0">
                        <a:solidFill>
                          <a:srgbClr val="00B050"/>
                        </a:solidFill>
                      </a:endParaRPr>
                    </a:p>
                  </a:txBody>
                  <a:tcPr/>
                </a:tc>
                <a:tc>
                  <a:txBody>
                    <a:bodyPr/>
                    <a:lstStyle/>
                    <a:p>
                      <a:r>
                        <a:rPr lang="en-ZA" b="1" dirty="0" smtClean="0">
                          <a:solidFill>
                            <a:srgbClr val="002060"/>
                          </a:solidFill>
                        </a:rPr>
                        <a:t>100%</a:t>
                      </a:r>
                      <a:endParaRPr lang="en-US" b="1" dirty="0">
                        <a:solidFill>
                          <a:srgbClr val="002060"/>
                        </a:solidFill>
                      </a:endParaRPr>
                    </a:p>
                  </a:txBody>
                  <a:tcPr/>
                </a:tc>
                <a:tc>
                  <a:txBody>
                    <a:bodyPr/>
                    <a:lstStyle/>
                    <a:p>
                      <a:r>
                        <a:rPr lang="en-ZA" b="1" dirty="0" smtClean="0">
                          <a:solidFill>
                            <a:srgbClr val="002060"/>
                          </a:solidFill>
                        </a:rPr>
                        <a:t>100%</a:t>
                      </a:r>
                      <a:endParaRPr lang="en-US" b="1" dirty="0">
                        <a:solidFill>
                          <a:srgbClr val="002060"/>
                        </a:solidFill>
                      </a:endParaRPr>
                    </a:p>
                  </a:txBody>
                  <a:tcPr/>
                </a:tc>
              </a:tr>
            </a:tbl>
          </a:graphicData>
        </a:graphic>
      </p:graphicFrame>
      <p:sp>
        <p:nvSpPr>
          <p:cNvPr id="39995" name="TextBox 5"/>
          <p:cNvSpPr txBox="1">
            <a:spLocks noChangeArrowheads="1"/>
          </p:cNvSpPr>
          <p:nvPr/>
        </p:nvSpPr>
        <p:spPr bwMode="auto">
          <a:xfrm>
            <a:off x="857250" y="5715000"/>
            <a:ext cx="7715250" cy="646113"/>
          </a:xfrm>
          <a:prstGeom prst="rect">
            <a:avLst/>
          </a:prstGeom>
          <a:noFill/>
          <a:ln w="9525">
            <a:noFill/>
            <a:miter lim="800000"/>
            <a:headEnd/>
            <a:tailEnd/>
          </a:ln>
        </p:spPr>
        <p:txBody>
          <a:bodyPr>
            <a:spAutoFit/>
          </a:bodyPr>
          <a:lstStyle/>
          <a:p>
            <a:r>
              <a:rPr lang="en-ZA">
                <a:latin typeface="Verdana" pitchFamily="34" charset="0"/>
              </a:rPr>
              <a:t>Success measured by share price and shareholder return on investment – function of growth and profitability</a:t>
            </a:r>
            <a:endParaRPr lang="en-US">
              <a:latin typeface="Verdan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JAR&amp;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2693</TotalTime>
  <Words>2577</Words>
  <Application>Microsoft Office PowerPoint</Application>
  <PresentationFormat>On-screen Show (4:3)</PresentationFormat>
  <Paragraphs>612</Paragraphs>
  <Slides>31</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Worksheet</vt:lpstr>
      <vt:lpstr>Why your ERP is NOT delivering and how to fix IT</vt:lpstr>
      <vt:lpstr>PowerPoint Presentation</vt:lpstr>
      <vt:lpstr>Three alternative ERP value scenarios Unlocking the TRUE potential of ERP / IBIS 100 / 1,000 x the norm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Issues with the … Master</vt:lpstr>
      <vt:lpstr>Current Issues with the … Master</vt:lpstr>
      <vt:lpstr>Current Issues with the … Master</vt:lpstr>
      <vt:lpstr>Consequences of these Issues with the … Master</vt:lpstr>
      <vt:lpstr>Consequences of these Issues with the … Master and other master files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Robertson</dc:creator>
  <cp:lastModifiedBy>Dr James Robertson UK</cp:lastModifiedBy>
  <cp:revision>180</cp:revision>
  <dcterms:created xsi:type="dcterms:W3CDTF">2009-05-01T08:13:25Z</dcterms:created>
  <dcterms:modified xsi:type="dcterms:W3CDTF">2013-06-14T05:35:51Z</dcterms:modified>
</cp:coreProperties>
</file>